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6"/>
  </p:notesMasterIdLst>
  <p:sldIdLst>
    <p:sldId id="256" r:id="rId5"/>
    <p:sldId id="324" r:id="rId6"/>
    <p:sldId id="358" r:id="rId7"/>
    <p:sldId id="330" r:id="rId8"/>
    <p:sldId id="355" r:id="rId9"/>
    <p:sldId id="356" r:id="rId10"/>
    <p:sldId id="357" r:id="rId11"/>
    <p:sldId id="257" r:id="rId12"/>
    <p:sldId id="371" r:id="rId13"/>
    <p:sldId id="353" r:id="rId14"/>
    <p:sldId id="370" r:id="rId15"/>
    <p:sldId id="359" r:id="rId16"/>
    <p:sldId id="369" r:id="rId17"/>
    <p:sldId id="354" r:id="rId18"/>
    <p:sldId id="360" r:id="rId19"/>
    <p:sldId id="361" r:id="rId20"/>
    <p:sldId id="362" r:id="rId21"/>
    <p:sldId id="363" r:id="rId22"/>
    <p:sldId id="364" r:id="rId23"/>
    <p:sldId id="293" r:id="rId24"/>
    <p:sldId id="333" r:id="rId25"/>
    <p:sldId id="365" r:id="rId26"/>
    <p:sldId id="332" r:id="rId27"/>
    <p:sldId id="366" r:id="rId28"/>
    <p:sldId id="336" r:id="rId29"/>
    <p:sldId id="337" r:id="rId30"/>
    <p:sldId id="322" r:id="rId31"/>
    <p:sldId id="368" r:id="rId32"/>
    <p:sldId id="367" r:id="rId33"/>
    <p:sldId id="323" r:id="rId34"/>
    <p:sldId id="260"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53" autoAdjust="0"/>
    <p:restoredTop sz="94651"/>
  </p:normalViewPr>
  <p:slideViewPr>
    <p:cSldViewPr snapToGrid="0" snapToObjects="1">
      <p:cViewPr varScale="1">
        <p:scale>
          <a:sx n="74" d="100"/>
          <a:sy n="74" d="100"/>
        </p:scale>
        <p:origin x="1100" y="48"/>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8798C2-60CC-4125-A476-A0FCC5ABEA8C}" type="datetimeFigureOut">
              <a:rPr lang="en-US" smtClean="0"/>
              <a:pPr/>
              <a:t>3/13/2025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2B1264-E2D9-4D3A-B36E-FEBD81AD2BA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B1264-E2D9-4D3A-B36E-FEBD81AD2BAA}" type="slidenum">
              <a:rPr lang="en-US" smtClean="0"/>
              <a:pPr/>
              <a:t>1</a:t>
            </a:fld>
            <a:endParaRPr lang="en-US"/>
          </a:p>
        </p:txBody>
      </p:sp>
    </p:spTree>
    <p:extLst>
      <p:ext uri="{BB962C8B-B14F-4D97-AF65-F5344CB8AC3E}">
        <p14:creationId xmlns:p14="http://schemas.microsoft.com/office/powerpoint/2010/main" val="76988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3/13/2025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pPr/>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pPr/>
              <a:t>3/13/2025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pPr/>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api.flutter.dev/flutter/material/ButtonStyle/elevation.html" TargetMode="External"/><Relationship Id="rId13" Type="http://schemas.openxmlformats.org/officeDocument/2006/relationships/hyperlink" Target="https://api.flutter.dev/flutter/material/ButtonStyle/foregroundColor.html" TargetMode="External"/><Relationship Id="rId18" Type="http://schemas.openxmlformats.org/officeDocument/2006/relationships/hyperlink" Target="https://api.flutter.dev/flutter/material/ButtonStyle/overlayColor.html" TargetMode="External"/><Relationship Id="rId26" Type="http://schemas.openxmlformats.org/officeDocument/2006/relationships/hyperlink" Target="https://api.flutter.dev/flutter/material/ButtonStyle/textStyle.html" TargetMode="External"/><Relationship Id="rId3" Type="http://schemas.openxmlformats.org/officeDocument/2006/relationships/hyperlink" Target="https://api.flutter.dev/flutter/material/ButtonStyle/alignment.html" TargetMode="External"/><Relationship Id="rId21" Type="http://schemas.openxmlformats.org/officeDocument/2006/relationships/hyperlink" Target="https://api.flutter.dev/flutter/material/ButtonStyle/shadowColor.html" TargetMode="External"/><Relationship Id="rId7" Type="http://schemas.openxmlformats.org/officeDocument/2006/relationships/hyperlink" Target="https://api.flutter.dev/flutter/dart-ui/Color-class.html" TargetMode="External"/><Relationship Id="rId12" Type="http://schemas.openxmlformats.org/officeDocument/2006/relationships/hyperlink" Target="https://api.flutter.dev/flutter/dart-ui/Size-class.html" TargetMode="External"/><Relationship Id="rId17" Type="http://schemas.openxmlformats.org/officeDocument/2006/relationships/hyperlink" Target="https://api.flutter.dev/flutter/services/MouseCursor-class.html" TargetMode="External"/><Relationship Id="rId25" Type="http://schemas.openxmlformats.org/officeDocument/2006/relationships/hyperlink" Target="https://api.flutter.dev/flutter/painting/BorderSide-class.html" TargetMode="External"/><Relationship Id="rId2" Type="http://schemas.openxmlformats.org/officeDocument/2006/relationships/image" Target="../media/image3.jpeg"/><Relationship Id="rId16" Type="http://schemas.openxmlformats.org/officeDocument/2006/relationships/hyperlink" Target="https://api.flutter.dev/flutter/material/ButtonStyle/mouseCursor.html" TargetMode="External"/><Relationship Id="rId20" Type="http://schemas.openxmlformats.org/officeDocument/2006/relationships/hyperlink" Target="https://api.flutter.dev/flutter/painting/EdgeInsetsGeometry-class.html" TargetMode="External"/><Relationship Id="rId1" Type="http://schemas.openxmlformats.org/officeDocument/2006/relationships/slideLayout" Target="../slideLayouts/slideLayout2.xml"/><Relationship Id="rId6" Type="http://schemas.openxmlformats.org/officeDocument/2006/relationships/hyperlink" Target="https://api.flutter.dev/flutter/material/MaterialStateProperty-class.html" TargetMode="External"/><Relationship Id="rId11" Type="http://schemas.openxmlformats.org/officeDocument/2006/relationships/hyperlink" Target="https://api.flutter.dev/flutter/material/ButtonStyle/fixedSize.html" TargetMode="External"/><Relationship Id="rId24" Type="http://schemas.openxmlformats.org/officeDocument/2006/relationships/hyperlink" Target="https://api.flutter.dev/flutter/material/ButtonStyle/side.html" TargetMode="External"/><Relationship Id="rId5" Type="http://schemas.openxmlformats.org/officeDocument/2006/relationships/hyperlink" Target="https://api.flutter.dev/flutter/material/ButtonStyle/backgroundColor.html" TargetMode="External"/><Relationship Id="rId15" Type="http://schemas.openxmlformats.org/officeDocument/2006/relationships/hyperlink" Target="https://api.flutter.dev/flutter/widgets/Icon-class.html" TargetMode="External"/><Relationship Id="rId23" Type="http://schemas.openxmlformats.org/officeDocument/2006/relationships/hyperlink" Target="https://api.flutter.dev/flutter/painting/OutlinedBorder-class.html" TargetMode="External"/><Relationship Id="rId10" Type="http://schemas.openxmlformats.org/officeDocument/2006/relationships/hyperlink" Target="https://api.flutter.dev/flutter/material/Material-class.html" TargetMode="External"/><Relationship Id="rId19" Type="http://schemas.openxmlformats.org/officeDocument/2006/relationships/hyperlink" Target="https://api.flutter.dev/flutter/material/ButtonStyle/padding.html" TargetMode="External"/><Relationship Id="rId4" Type="http://schemas.openxmlformats.org/officeDocument/2006/relationships/hyperlink" Target="https://api.flutter.dev/flutter/painting/AlignmentGeometry-class.html" TargetMode="External"/><Relationship Id="rId9" Type="http://schemas.openxmlformats.org/officeDocument/2006/relationships/hyperlink" Target="https://api.flutter.dev/flutter/dart-core/double-class.html" TargetMode="External"/><Relationship Id="rId14" Type="http://schemas.openxmlformats.org/officeDocument/2006/relationships/hyperlink" Target="https://api.flutter.dev/flutter/widgets/Text-class.html" TargetMode="External"/><Relationship Id="rId22" Type="http://schemas.openxmlformats.org/officeDocument/2006/relationships/hyperlink" Target="https://api.flutter.dev/flutter/material/ButtonStyle/shape.html" TargetMode="External"/><Relationship Id="rId27" Type="http://schemas.openxmlformats.org/officeDocument/2006/relationships/hyperlink" Target="https://api.flutter.dev/flutter/painting/TextStyle-class.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api.flutter.dev/flutter/material/ElevatedButton/dart-ui/Clip-class.html" TargetMode="External"/><Relationship Id="rId3" Type="http://schemas.openxmlformats.org/officeDocument/2006/relationships/hyperlink" Target="https://api.flutter.dev/flutter/material/ElevatedButton/foundation/Key-class.html" TargetMode="External"/><Relationship Id="rId7" Type="http://schemas.openxmlformats.org/officeDocument/2006/relationships/hyperlink" Target="https://api.flutter.dev/flutter/material/ElevatedButton/dart-core/bool-class.html"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api.flutter.dev/flutter/material/ElevatedButton/widgets/FocusNode-class.html" TargetMode="External"/><Relationship Id="rId5" Type="http://schemas.openxmlformats.org/officeDocument/2006/relationships/hyperlink" Target="https://api.flutter.dev/flutter/material/ElevatedButton/material/ButtonStyle-class.html" TargetMode="External"/><Relationship Id="rId4" Type="http://schemas.openxmlformats.org/officeDocument/2006/relationships/hyperlink" Target="https://api.flutter.dev/flutter/material/ElevatedButton/dart-ui/VoidCallback.html" TargetMode="External"/><Relationship Id="rId9" Type="http://schemas.openxmlformats.org/officeDocument/2006/relationships/hyperlink" Target="https://api.flutter.dev/flutter/material/ElevatedButton/widgets/Widget-class.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597819"/>
            <a:ext cx="8162926" cy="1272972"/>
          </a:xfrm>
        </p:spPr>
        <p:txBody>
          <a:bodyPr>
            <a:noAutofit/>
          </a:bodyPr>
          <a:lstStyle/>
          <a:p>
            <a:pPr algn="l"/>
            <a:r>
              <a:rPr lang="en-US" sz="6600" dirty="0">
                <a:solidFill>
                  <a:schemeClr val="bg1"/>
                </a:solidFill>
              </a:rPr>
              <a:t>Layout and Widget</a:t>
            </a:r>
            <a:br>
              <a:rPr lang="en-US" sz="6600" dirty="0">
                <a:solidFill>
                  <a:schemeClr val="bg1"/>
                </a:solidFill>
              </a:rPr>
            </a:br>
            <a:r>
              <a:rPr lang="en-US" sz="3200" dirty="0">
                <a:solidFill>
                  <a:schemeClr val="bg1"/>
                </a:solidFill>
              </a:rPr>
              <a:t>part 2</a:t>
            </a:r>
            <a:endParaRPr lang="en-US" sz="3200" b="1" dirty="0">
              <a:solidFill>
                <a:schemeClr val="bg1"/>
              </a:solidFill>
            </a:endParaRPr>
          </a:p>
        </p:txBody>
      </p:sp>
      <p:sp>
        <p:nvSpPr>
          <p:cNvPr id="3" name="Subtitle 2"/>
          <p:cNvSpPr>
            <a:spLocks noGrp="1"/>
          </p:cNvSpPr>
          <p:nvPr>
            <p:ph type="subTitle" idx="1"/>
          </p:nvPr>
        </p:nvSpPr>
        <p:spPr>
          <a:xfrm>
            <a:off x="4685145" y="3468832"/>
            <a:ext cx="3962400" cy="1103168"/>
          </a:xfrm>
        </p:spPr>
        <p:txBody>
          <a:bodyPr>
            <a:noAutofit/>
          </a:bodyPr>
          <a:lstStyle/>
          <a:p>
            <a:pPr algn="l"/>
            <a:r>
              <a:rPr lang="en-US" sz="1600" dirty="0">
                <a:solidFill>
                  <a:srgbClr val="FFFFFF"/>
                </a:solidFill>
              </a:rPr>
              <a:t>Week 4</a:t>
            </a:r>
          </a:p>
          <a:p>
            <a:pPr algn="l"/>
            <a:r>
              <a:rPr lang="en-US" sz="1600" dirty="0">
                <a:solidFill>
                  <a:srgbClr val="C6D9F1"/>
                </a:solidFill>
              </a:rPr>
              <a:t>Program </a:t>
            </a:r>
            <a:r>
              <a:rPr lang="en-US" sz="1600" dirty="0" err="1">
                <a:solidFill>
                  <a:srgbClr val="C6D9F1"/>
                </a:solidFill>
              </a:rPr>
              <a:t>Studi</a:t>
            </a:r>
            <a:r>
              <a:rPr lang="en-US" sz="1600" dirty="0">
                <a:solidFill>
                  <a:srgbClr val="C6D9F1"/>
                </a:solidFill>
              </a:rPr>
              <a:t> </a:t>
            </a:r>
            <a:r>
              <a:rPr lang="en-US" sz="1600" dirty="0" err="1">
                <a:solidFill>
                  <a:srgbClr val="C6D9F1"/>
                </a:solidFill>
              </a:rPr>
              <a:t>Teknik</a:t>
            </a:r>
            <a:r>
              <a:rPr lang="en-US" sz="1600" dirty="0">
                <a:solidFill>
                  <a:srgbClr val="C6D9F1"/>
                </a:solidFill>
              </a:rPr>
              <a:t> </a:t>
            </a:r>
            <a:r>
              <a:rPr lang="en-US" sz="1600" dirty="0" err="1">
                <a:solidFill>
                  <a:srgbClr val="C6D9F1"/>
                </a:solidFill>
              </a:rPr>
              <a:t>Informatika</a:t>
            </a:r>
            <a:endParaRPr lang="en-US" sz="1600" dirty="0">
              <a:solidFill>
                <a:srgbClr val="C6D9F1"/>
              </a:solidFill>
            </a:endParaRPr>
          </a:p>
          <a:p>
            <a:pPr algn="l"/>
            <a:r>
              <a:rPr lang="en-US" sz="1600" dirty="0" err="1">
                <a:solidFill>
                  <a:srgbClr val="C6D9F1"/>
                </a:solidFill>
              </a:rPr>
              <a:t>Fakultas</a:t>
            </a:r>
            <a:r>
              <a:rPr lang="en-US" sz="1600" dirty="0">
                <a:solidFill>
                  <a:srgbClr val="C6D9F1"/>
                </a:solidFill>
              </a:rPr>
              <a:t> </a:t>
            </a:r>
            <a:r>
              <a:rPr lang="en-US" sz="1600" dirty="0" err="1">
                <a:solidFill>
                  <a:srgbClr val="C6D9F1"/>
                </a:solidFill>
              </a:rPr>
              <a:t>Teknik</a:t>
            </a:r>
            <a:r>
              <a:rPr lang="en-US" sz="1600" dirty="0">
                <a:solidFill>
                  <a:srgbClr val="C6D9F1"/>
                </a:solidFill>
              </a:rPr>
              <a:t> – Universitas Surabaya</a:t>
            </a:r>
          </a:p>
        </p:txBody>
      </p:sp>
      <p:sp>
        <p:nvSpPr>
          <p:cNvPr id="4" name="Title 1"/>
          <p:cNvSpPr txBox="1">
            <a:spLocks/>
          </p:cNvSpPr>
          <p:nvPr/>
        </p:nvSpPr>
        <p:spPr>
          <a:xfrm>
            <a:off x="685799" y="1166090"/>
            <a:ext cx="5721927" cy="461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800" dirty="0">
                <a:solidFill>
                  <a:schemeClr val="bg1"/>
                </a:solidFill>
              </a:rPr>
              <a:t>Emerging Technology : Flutter</a:t>
            </a:r>
          </a:p>
        </p:txBody>
      </p:sp>
    </p:spTree>
    <p:extLst>
      <p:ext uri="{BB962C8B-B14F-4D97-AF65-F5344CB8AC3E}">
        <p14:creationId xmlns:p14="http://schemas.microsoft.com/office/powerpoint/2010/main" val="210487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6000" b="1" dirty="0" err="1">
                <a:solidFill>
                  <a:schemeClr val="accent1">
                    <a:lumMod val="20000"/>
                    <a:lumOff val="80000"/>
                  </a:schemeClr>
                </a:solidFill>
              </a:rPr>
              <a:t>TextField</a:t>
            </a:r>
            <a:endParaRPr lang="en-US" sz="6000" b="1" dirty="0">
              <a:solidFill>
                <a:schemeClr val="accent1">
                  <a:lumMod val="20000"/>
                  <a:lumOff val="80000"/>
                </a:schemeClr>
              </a:solidFill>
            </a:endParaRP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02</a:t>
            </a:r>
          </a:p>
        </p:txBody>
      </p:sp>
    </p:spTree>
    <p:extLst>
      <p:ext uri="{BB962C8B-B14F-4D97-AF65-F5344CB8AC3E}">
        <p14:creationId xmlns:p14="http://schemas.microsoft.com/office/powerpoint/2010/main" val="16098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TextField</a:t>
            </a:r>
            <a:r>
              <a:rPr lang="en-US" sz="3600" b="1" dirty="0">
                <a:solidFill>
                  <a:srgbClr val="000090"/>
                </a:solidFill>
              </a:rPr>
              <a:t>	</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307975" y="888172"/>
            <a:ext cx="8151997" cy="3775663"/>
          </a:xfrm>
        </p:spPr>
        <p:txBody>
          <a:bodyPr>
            <a:noAutofit/>
          </a:bodyPr>
          <a:lstStyle/>
          <a:p>
            <a:r>
              <a:rPr lang="en-ID" sz="1600" dirty="0">
                <a:latin typeface="Calibri" panose="020F0502020204030204" pitchFamily="34" charset="0"/>
                <a:cs typeface="Calibri" panose="020F0502020204030204" pitchFamily="34" charset="0"/>
              </a:rPr>
              <a:t>A Material Design text field</a:t>
            </a:r>
          </a:p>
          <a:p>
            <a:r>
              <a:rPr lang="en-ID" sz="1600" dirty="0">
                <a:latin typeface="Calibri" panose="020F0502020204030204" pitchFamily="34" charset="0"/>
                <a:cs typeface="Calibri" panose="020F0502020204030204" pitchFamily="34" charset="0"/>
              </a:rPr>
              <a:t>The </a:t>
            </a:r>
            <a:r>
              <a:rPr lang="en-ID" sz="1600" b="1" dirty="0" err="1">
                <a:latin typeface="Calibri" panose="020F0502020204030204" pitchFamily="34" charset="0"/>
                <a:cs typeface="Calibri" panose="020F0502020204030204" pitchFamily="34" charset="0"/>
              </a:rPr>
              <a:t>onChanged</a:t>
            </a:r>
            <a:r>
              <a:rPr lang="en-ID" sz="1600" dirty="0">
                <a:latin typeface="Calibri" panose="020F0502020204030204" pitchFamily="34" charset="0"/>
                <a:cs typeface="Calibri" panose="020F0502020204030204" pitchFamily="34" charset="0"/>
              </a:rPr>
              <a:t> </a:t>
            </a:r>
            <a:r>
              <a:rPr lang="en-ID" sz="1600" dirty="0" err="1">
                <a:latin typeface="Calibri" panose="020F0502020204030204" pitchFamily="34" charset="0"/>
                <a:cs typeface="Calibri" panose="020F0502020204030204" pitchFamily="34" charset="0"/>
              </a:rPr>
              <a:t>callback</a:t>
            </a:r>
            <a:r>
              <a:rPr lang="en-ID" sz="1600" dirty="0">
                <a:latin typeface="Calibri" panose="020F0502020204030204" pitchFamily="34" charset="0"/>
                <a:cs typeface="Calibri" panose="020F0502020204030204" pitchFamily="34" charset="0"/>
              </a:rPr>
              <a:t> is called when the text is changed</a:t>
            </a:r>
          </a:p>
          <a:p>
            <a:r>
              <a:rPr lang="en-ID" sz="1600" dirty="0">
                <a:latin typeface="Calibri" panose="020F0502020204030204" pitchFamily="34" charset="0"/>
                <a:cs typeface="Calibri" panose="020F0502020204030204" pitchFamily="34" charset="0"/>
              </a:rPr>
              <a:t>When the user indicates they are done typing (e.g., by pressing checkmark button on the virtual keyboard), </a:t>
            </a:r>
            <a:r>
              <a:rPr lang="en-ID" sz="1600" b="1" dirty="0" err="1">
                <a:latin typeface="Calibri" panose="020F0502020204030204" pitchFamily="34" charset="0"/>
                <a:cs typeface="Calibri" panose="020F0502020204030204" pitchFamily="34" charset="0"/>
              </a:rPr>
              <a:t>onSubmitted</a:t>
            </a:r>
            <a:r>
              <a:rPr lang="en-ID" sz="1600" dirty="0">
                <a:latin typeface="Calibri" panose="020F0502020204030204" pitchFamily="34" charset="0"/>
                <a:cs typeface="Calibri" panose="020F0502020204030204" pitchFamily="34" charset="0"/>
              </a:rPr>
              <a:t> </a:t>
            </a:r>
            <a:r>
              <a:rPr lang="en-ID" sz="1600" dirty="0" err="1">
                <a:latin typeface="Calibri" panose="020F0502020204030204" pitchFamily="34" charset="0"/>
                <a:cs typeface="Calibri" panose="020F0502020204030204" pitchFamily="34" charset="0"/>
              </a:rPr>
              <a:t>callback</a:t>
            </a:r>
            <a:r>
              <a:rPr lang="en-ID" sz="1600" dirty="0">
                <a:latin typeface="Calibri" panose="020F0502020204030204" pitchFamily="34" charset="0"/>
                <a:cs typeface="Calibri" panose="020F0502020204030204" pitchFamily="34" charset="0"/>
              </a:rPr>
              <a:t> is called</a:t>
            </a:r>
          </a:p>
          <a:p>
            <a:r>
              <a:rPr lang="en-ID" sz="1600" dirty="0">
                <a:latin typeface="Calibri" panose="020F0502020204030204" pitchFamily="34" charset="0"/>
                <a:cs typeface="Calibri" panose="020F0502020204030204" pitchFamily="34" charset="0"/>
              </a:rPr>
              <a:t>A controller is used to control the text to display in the text field</a:t>
            </a:r>
          </a:p>
          <a:p>
            <a:pPr lvl="1"/>
            <a:r>
              <a:rPr lang="en-ID" sz="1400" dirty="0">
                <a:latin typeface="Calibri" panose="020F0502020204030204" pitchFamily="34" charset="0"/>
                <a:cs typeface="Calibri" panose="020F0502020204030204" pitchFamily="34" charset="0"/>
              </a:rPr>
              <a:t>For example, to set the initial text, use a controller that already contains some text</a:t>
            </a:r>
          </a:p>
          <a:p>
            <a:pPr lvl="1"/>
            <a:r>
              <a:rPr lang="en-ID" sz="1400" dirty="0">
                <a:latin typeface="Calibri" panose="020F0502020204030204" pitchFamily="34" charset="0"/>
                <a:cs typeface="Calibri" panose="020F0502020204030204" pitchFamily="34" charset="0"/>
              </a:rPr>
              <a:t>It may also control the selection and composing region, as well as observe changes to the text, selection, and composing region</a:t>
            </a:r>
          </a:p>
          <a:p>
            <a:r>
              <a:rPr lang="en-ID" sz="1600" dirty="0">
                <a:latin typeface="Calibri" panose="020F0502020204030204" pitchFamily="34" charset="0"/>
                <a:cs typeface="Calibri" panose="020F0502020204030204" pitchFamily="34" charset="0"/>
              </a:rPr>
              <a:t>The </a:t>
            </a:r>
            <a:r>
              <a:rPr lang="en-ID" sz="1600" b="1" dirty="0">
                <a:latin typeface="Calibri" panose="020F0502020204030204" pitchFamily="34" charset="0"/>
                <a:cs typeface="Calibri" panose="020F0502020204030204" pitchFamily="34" charset="0"/>
              </a:rPr>
              <a:t>decoration</a:t>
            </a:r>
            <a:r>
              <a:rPr lang="en-ID" sz="1600" dirty="0">
                <a:latin typeface="Calibri" panose="020F0502020204030204" pitchFamily="34" charset="0"/>
                <a:cs typeface="Calibri" panose="020F0502020204030204" pitchFamily="34" charset="0"/>
              </a:rPr>
              <a:t> property controls the decoration (by default, a divider line below the text field), e.g. adding a label or an icon</a:t>
            </a:r>
          </a:p>
          <a:p>
            <a:pPr lvl="1"/>
            <a:r>
              <a:rPr lang="en-ID" sz="1400" dirty="0">
                <a:latin typeface="Calibri" panose="020F0502020204030204" pitchFamily="34" charset="0"/>
                <a:cs typeface="Calibri" panose="020F0502020204030204" pitchFamily="34" charset="0"/>
              </a:rPr>
              <a:t>Set to null and the decoration (including any extra padding for saving space for the label) will be removed</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36706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Re-arrange recipe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737282"/>
            <a:ext cx="8317865" cy="4048474"/>
          </a:xfrm>
        </p:spPr>
        <p:txBody>
          <a:bodyPr>
            <a:noAutofit/>
          </a:bodyPr>
          <a:lstStyle/>
          <a:p>
            <a:pPr marL="0" indent="0">
              <a:buNone/>
            </a:pPr>
            <a:r>
              <a:rPr lang="en-US" sz="1800" dirty="0">
                <a:latin typeface="Calibri" panose="020F0502020204030204" pitchFamily="34" charset="0"/>
                <a:cs typeface="Calibri" panose="020F0502020204030204" pitchFamily="34" charset="0"/>
              </a:rPr>
              <a:t>We will continue the previous topic about food recipe. </a:t>
            </a:r>
          </a:p>
          <a:p>
            <a:pPr marL="0" indent="0">
              <a:buNone/>
            </a:pPr>
            <a:r>
              <a:rPr lang="en-US" sz="1800" dirty="0">
                <a:latin typeface="Calibri" panose="020F0502020204030204" pitchFamily="34" charset="0"/>
                <a:cs typeface="Calibri" panose="020F0502020204030204" pitchFamily="34" charset="0"/>
              </a:rPr>
              <a:t>Because the recipe class and variable will be used in more than one screen, and to make it well organized, we will put recipe class and recipe variable in new file and in new folder (inside </a:t>
            </a:r>
            <a:r>
              <a:rPr lang="en-US" sz="1800" b="1" dirty="0">
                <a:latin typeface="Calibri" panose="020F0502020204030204" pitchFamily="34" charset="0"/>
                <a:cs typeface="Calibri" panose="020F0502020204030204" pitchFamily="34" charset="0"/>
              </a:rPr>
              <a:t>lib</a:t>
            </a:r>
            <a:r>
              <a:rPr lang="en-US" sz="1800" dirty="0">
                <a:latin typeface="Calibri" panose="020F0502020204030204" pitchFamily="34" charset="0"/>
                <a:cs typeface="Calibri" panose="020F0502020204030204" pitchFamily="34" charset="0"/>
              </a:rPr>
              <a:t> folder) :  </a:t>
            </a:r>
            <a:r>
              <a:rPr lang="en-US" sz="2000" dirty="0">
                <a:solidFill>
                  <a:srgbClr val="FF0000"/>
                </a:solidFill>
                <a:latin typeface="Consolas" panose="020B0609020204030204" pitchFamily="49" charset="0"/>
                <a:cs typeface="Consolas" panose="020B0609020204030204" pitchFamily="49" charset="0"/>
              </a:rPr>
              <a:t>\class\</a:t>
            </a:r>
            <a:r>
              <a:rPr lang="en-US" sz="2000" dirty="0" err="1">
                <a:solidFill>
                  <a:srgbClr val="FF0000"/>
                </a:solidFill>
                <a:latin typeface="Consolas" panose="020B0609020204030204" pitchFamily="49" charset="0"/>
                <a:cs typeface="Consolas" panose="020B0609020204030204" pitchFamily="49" charset="0"/>
              </a:rPr>
              <a:t>recipe.dart</a:t>
            </a:r>
            <a:endParaRPr lang="en-US" sz="2000" dirty="0">
              <a:solidFill>
                <a:srgbClr val="FF0000"/>
              </a:solidFill>
              <a:latin typeface="Consolas" panose="020B0609020204030204" pitchFamily="49" charset="0"/>
              <a:cs typeface="Consolas" panose="020B0609020204030204" pitchFamily="49" charset="0"/>
            </a:endParaRPr>
          </a:p>
          <a:p>
            <a:pPr marL="0" indent="0">
              <a:buNone/>
            </a:pPr>
            <a:endParaRPr lang="en-US" sz="2000" dirty="0">
              <a:solidFill>
                <a:srgbClr val="FF0000"/>
              </a:solidFill>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We must import above file in the </a:t>
            </a:r>
            <a:r>
              <a:rPr lang="en-US" sz="1800" b="1" dirty="0" err="1">
                <a:latin typeface="Calibri" panose="020F0502020204030204" pitchFamily="34" charset="0"/>
                <a:cs typeface="Calibri" panose="020F0502020204030204" pitchFamily="34" charset="0"/>
              </a:rPr>
              <a:t>basket.dart</a:t>
            </a:r>
            <a:r>
              <a:rPr lang="en-US" sz="1800" dirty="0">
                <a:latin typeface="Calibri" panose="020F0502020204030204" pitchFamily="34" charset="0"/>
                <a:cs typeface="Calibri" panose="020F0502020204030204" pitchFamily="34" charset="0"/>
              </a:rPr>
              <a:t>.</a:t>
            </a:r>
          </a:p>
          <a:p>
            <a:pPr marL="0" indent="0">
              <a:buNone/>
            </a:pPr>
            <a:r>
              <a:rPr lang="en-ID" sz="1800" dirty="0">
                <a:solidFill>
                  <a:srgbClr val="FF0000"/>
                </a:solidFill>
                <a:latin typeface="Consolas" panose="020B0609020204030204" pitchFamily="49" charset="0"/>
                <a:cs typeface="Consolas" panose="020B0609020204030204" pitchFamily="49" charset="0"/>
              </a:rPr>
              <a:t>import '../class/</a:t>
            </a:r>
            <a:r>
              <a:rPr lang="en-ID" sz="1800" dirty="0" err="1">
                <a:solidFill>
                  <a:srgbClr val="FF0000"/>
                </a:solidFill>
                <a:latin typeface="Consolas" panose="020B0609020204030204" pitchFamily="49" charset="0"/>
                <a:cs typeface="Consolas" panose="020B0609020204030204" pitchFamily="49" charset="0"/>
              </a:rPr>
              <a:t>recipe.dart</a:t>
            </a:r>
            <a:r>
              <a:rPr lang="en-ID" sz="1800" dirty="0">
                <a:solidFill>
                  <a:srgbClr val="FF0000"/>
                </a:solidFill>
                <a:latin typeface="Consolas" panose="020B0609020204030204" pitchFamily="49" charset="0"/>
                <a:cs typeface="Consolas" panose="020B0609020204030204" pitchFamily="49" charset="0"/>
              </a:rPr>
              <a:t>';</a:t>
            </a:r>
          </a:p>
          <a:p>
            <a:pPr marL="0" indent="0">
              <a:buNone/>
            </a:pPr>
            <a:endParaRPr lang="en-US" sz="1800" dirty="0">
              <a:latin typeface="Calibri" panose="020F0502020204030204" pitchFamily="34" charset="0"/>
              <a:cs typeface="Calibri" panose="020F0502020204030204" pitchFamily="34" charset="0"/>
            </a:endParaRP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73485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recipe.dart</a:t>
            </a:r>
            <a:r>
              <a:rPr lang="en-US" sz="3600" b="1" dirty="0">
                <a:solidFill>
                  <a:srgbClr val="000090"/>
                </a:solidFill>
              </a:rPr>
              <a:t> reorganized</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737282"/>
            <a:ext cx="8317865" cy="4048474"/>
          </a:xfrm>
        </p:spPr>
        <p:txBody>
          <a:bodyPr>
            <a:noAutofit/>
          </a:bodyPr>
          <a:lstStyle/>
          <a:p>
            <a:pPr marL="0" indent="0">
              <a:buNone/>
            </a:pPr>
            <a:r>
              <a:rPr lang="en-US" sz="1800" dirty="0">
                <a:latin typeface="Calibri" panose="020F0502020204030204" pitchFamily="34" charset="0"/>
                <a:cs typeface="Calibri" panose="020F0502020204030204" pitchFamily="34" charset="0"/>
              </a:rPr>
              <a:t>Instead of adding items after declaring the list, you can also create the Recipe objects directly like this:</a:t>
            </a:r>
            <a:endParaRPr lang="en-ID" sz="1800" dirty="0">
              <a:solidFill>
                <a:srgbClr val="FF0000"/>
              </a:solidFill>
              <a:latin typeface="Consolas" panose="020B0609020204030204" pitchFamily="49" charset="0"/>
              <a:cs typeface="Consolas" panose="020B0609020204030204" pitchFamily="49" charset="0"/>
            </a:endParaRPr>
          </a:p>
          <a:p>
            <a:pPr marL="0" indent="0">
              <a:buNone/>
            </a:pPr>
            <a:endParaRPr lang="en-US" sz="1800" dirty="0">
              <a:latin typeface="Calibri" panose="020F0502020204030204" pitchFamily="34" charset="0"/>
              <a:cs typeface="Calibri" panose="020F0502020204030204" pitchFamily="34" charset="0"/>
            </a:endParaRP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Gambar 6">
            <a:extLst>
              <a:ext uri="{FF2B5EF4-FFF2-40B4-BE49-F238E27FC236}">
                <a16:creationId xmlns:a16="http://schemas.microsoft.com/office/drawing/2014/main" id="{F2FBD00C-8B8B-EE99-E106-93CEB028DD8A}"/>
              </a:ext>
            </a:extLst>
          </p:cNvPr>
          <p:cNvPicPr>
            <a:picLocks noChangeAspect="1"/>
          </p:cNvPicPr>
          <p:nvPr/>
        </p:nvPicPr>
        <p:blipFill>
          <a:blip r:embed="rId3"/>
          <a:stretch>
            <a:fillRect/>
          </a:stretch>
        </p:blipFill>
        <p:spPr>
          <a:xfrm>
            <a:off x="0" y="1517217"/>
            <a:ext cx="9144000" cy="2109065"/>
          </a:xfrm>
          <a:prstGeom prst="rect">
            <a:avLst/>
          </a:prstGeom>
        </p:spPr>
      </p:pic>
    </p:spTree>
    <p:extLst>
      <p:ext uri="{BB962C8B-B14F-4D97-AF65-F5344CB8AC3E}">
        <p14:creationId xmlns:p14="http://schemas.microsoft.com/office/powerpoint/2010/main" val="633537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New screen. </a:t>
            </a:r>
            <a:r>
              <a:rPr lang="en-US" sz="3600" b="1" dirty="0" err="1">
                <a:solidFill>
                  <a:srgbClr val="000090"/>
                </a:solidFill>
              </a:rPr>
              <a:t>addrecipe.dart</a:t>
            </a:r>
            <a:r>
              <a:rPr lang="en-US" sz="3600" b="1" dirty="0">
                <a:solidFill>
                  <a:srgbClr val="000090"/>
                </a:solidFill>
              </a:rPr>
              <a:t>. Stateful.</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737282"/>
            <a:ext cx="8317865" cy="411840"/>
          </a:xfrm>
        </p:spPr>
        <p:txBody>
          <a:bodyPr>
            <a:noAutofit/>
          </a:bodyPr>
          <a:lstStyle/>
          <a:p>
            <a:pPr marL="0" indent="0">
              <a:buNone/>
            </a:pPr>
            <a:r>
              <a:rPr lang="en-US" sz="1800" dirty="0">
                <a:latin typeface="Calibri" panose="020F0502020204030204" pitchFamily="34" charset="0"/>
                <a:cs typeface="Calibri" panose="020F0502020204030204" pitchFamily="34" charset="0"/>
              </a:rPr>
              <a:t>For the next widget in following slide, we will use a stateful type of screen. </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A8C9FEDE-0F01-5942-9BBC-A4D43FD36E92}"/>
              </a:ext>
            </a:extLst>
          </p:cNvPr>
          <p:cNvSpPr txBox="1"/>
          <p:nvPr/>
        </p:nvSpPr>
        <p:spPr>
          <a:xfrm>
            <a:off x="4619307" y="3941717"/>
            <a:ext cx="286512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Add a menu in the drawer that call this screen</a:t>
            </a:r>
          </a:p>
        </p:txBody>
      </p:sp>
      <p:sp>
        <p:nvSpPr>
          <p:cNvPr id="10" name="TextBox 9">
            <a:extLst>
              <a:ext uri="{FF2B5EF4-FFF2-40B4-BE49-F238E27FC236}">
                <a16:creationId xmlns:a16="http://schemas.microsoft.com/office/drawing/2014/main" id="{33BBAD01-FF25-F241-915C-7F28126B15A6}"/>
              </a:ext>
            </a:extLst>
          </p:cNvPr>
          <p:cNvSpPr txBox="1"/>
          <p:nvPr/>
        </p:nvSpPr>
        <p:spPr>
          <a:xfrm>
            <a:off x="460375" y="1155474"/>
            <a:ext cx="6768735" cy="3631763"/>
          </a:xfrm>
          <a:prstGeom prst="rect">
            <a:avLst/>
          </a:prstGeom>
          <a:noFill/>
        </p:spPr>
        <p:txBody>
          <a:bodyPr wrap="square">
            <a:spAutoFit/>
          </a:bodyPr>
          <a:lstStyle/>
          <a:p>
            <a:r>
              <a:rPr lang="en-ID" sz="1000" dirty="0">
                <a:solidFill>
                  <a:srgbClr val="FF0000"/>
                </a:solidFill>
              </a:rPr>
              <a:t>import '</a:t>
            </a:r>
            <a:r>
              <a:rPr lang="en-ID" sz="1000" dirty="0" err="1">
                <a:solidFill>
                  <a:srgbClr val="FF0000"/>
                </a:solidFill>
              </a:rPr>
              <a:t>package:flutter</a:t>
            </a:r>
            <a:r>
              <a:rPr lang="en-ID" sz="1000" dirty="0">
                <a:solidFill>
                  <a:srgbClr val="FF0000"/>
                </a:solidFill>
              </a:rPr>
              <a:t>/</a:t>
            </a:r>
            <a:r>
              <a:rPr lang="en-ID" sz="1000" dirty="0" err="1">
                <a:solidFill>
                  <a:srgbClr val="FF0000"/>
                </a:solidFill>
              </a:rPr>
              <a:t>material.dart</a:t>
            </a:r>
            <a:r>
              <a:rPr lang="en-ID" sz="1000" dirty="0">
                <a:solidFill>
                  <a:srgbClr val="FF0000"/>
                </a:solidFill>
              </a:rPr>
              <a:t>';</a:t>
            </a:r>
          </a:p>
          <a:p>
            <a:endParaRPr lang="en-ID" sz="1000" dirty="0">
              <a:solidFill>
                <a:srgbClr val="FF0000"/>
              </a:solidFill>
            </a:endParaRPr>
          </a:p>
          <a:p>
            <a:r>
              <a:rPr lang="en-ID" sz="1000" dirty="0">
                <a:solidFill>
                  <a:srgbClr val="FF0000"/>
                </a:solidFill>
              </a:rPr>
              <a:t>class </a:t>
            </a:r>
            <a:r>
              <a:rPr lang="en-ID" sz="1000" dirty="0" err="1">
                <a:solidFill>
                  <a:srgbClr val="FF0000"/>
                </a:solidFill>
              </a:rPr>
              <a:t>AddRecipe</a:t>
            </a:r>
            <a:r>
              <a:rPr lang="en-ID" sz="1000" dirty="0">
                <a:solidFill>
                  <a:srgbClr val="FF0000"/>
                </a:solidFill>
              </a:rPr>
              <a:t> extends </a:t>
            </a:r>
            <a:r>
              <a:rPr lang="en-ID" sz="1000" dirty="0" err="1">
                <a:solidFill>
                  <a:srgbClr val="FF0000"/>
                </a:solidFill>
              </a:rPr>
              <a:t>StatefulWidget</a:t>
            </a:r>
            <a:r>
              <a:rPr lang="en-ID" sz="1000" dirty="0">
                <a:solidFill>
                  <a:srgbClr val="FF0000"/>
                </a:solidFill>
              </a:rPr>
              <a:t> {</a:t>
            </a:r>
          </a:p>
          <a:p>
            <a:r>
              <a:rPr lang="en-ID" sz="1000" dirty="0">
                <a:solidFill>
                  <a:srgbClr val="FF0000"/>
                </a:solidFill>
              </a:rPr>
              <a:t>  </a:t>
            </a:r>
            <a:r>
              <a:rPr lang="en-ID" sz="1000" dirty="0" err="1">
                <a:solidFill>
                  <a:srgbClr val="FF0000"/>
                </a:solidFill>
              </a:rPr>
              <a:t>const</a:t>
            </a:r>
            <a:r>
              <a:rPr lang="en-ID" sz="1000" dirty="0">
                <a:solidFill>
                  <a:srgbClr val="FF0000"/>
                </a:solidFill>
              </a:rPr>
              <a:t> </a:t>
            </a:r>
            <a:r>
              <a:rPr lang="en-ID" sz="1000" dirty="0" err="1">
                <a:solidFill>
                  <a:srgbClr val="FF0000"/>
                </a:solidFill>
              </a:rPr>
              <a:t>AddRecipe</a:t>
            </a:r>
            <a:r>
              <a:rPr lang="en-ID" sz="1000" dirty="0">
                <a:solidFill>
                  <a:srgbClr val="FF0000"/>
                </a:solidFill>
              </a:rPr>
              <a:t>({</a:t>
            </a:r>
            <a:r>
              <a:rPr lang="en-ID" sz="1000" dirty="0" err="1">
                <a:solidFill>
                  <a:srgbClr val="FF0000"/>
                </a:solidFill>
              </a:rPr>
              <a:t>super.key</a:t>
            </a:r>
            <a:r>
              <a:rPr lang="en-ID" sz="1000" dirty="0">
                <a:solidFill>
                  <a:srgbClr val="FF0000"/>
                </a:solidFill>
              </a:rPr>
              <a:t>});</a:t>
            </a:r>
          </a:p>
          <a:p>
            <a:endParaRPr lang="en-ID" sz="1000" dirty="0">
              <a:solidFill>
                <a:srgbClr val="FF0000"/>
              </a:solidFill>
            </a:endParaRPr>
          </a:p>
          <a:p>
            <a:r>
              <a:rPr lang="en-ID" sz="1000" dirty="0">
                <a:solidFill>
                  <a:srgbClr val="FF0000"/>
                </a:solidFill>
              </a:rPr>
              <a:t>    @override</a:t>
            </a:r>
          </a:p>
          <a:p>
            <a:r>
              <a:rPr lang="en-ID" sz="1000" dirty="0">
                <a:solidFill>
                  <a:srgbClr val="FF0000"/>
                </a:solidFill>
              </a:rPr>
              <a:t>    State&lt;</a:t>
            </a:r>
            <a:r>
              <a:rPr lang="en-ID" sz="1000" dirty="0" err="1">
                <a:solidFill>
                  <a:srgbClr val="FF0000"/>
                </a:solidFill>
              </a:rPr>
              <a:t>StatefulWidget</a:t>
            </a:r>
            <a:r>
              <a:rPr lang="en-ID" sz="1000" dirty="0">
                <a:solidFill>
                  <a:srgbClr val="FF0000"/>
                </a:solidFill>
              </a:rPr>
              <a:t>&gt; </a:t>
            </a:r>
            <a:r>
              <a:rPr lang="en-ID" sz="1000" dirty="0" err="1">
                <a:solidFill>
                  <a:srgbClr val="FF0000"/>
                </a:solidFill>
              </a:rPr>
              <a:t>createState</a:t>
            </a:r>
            <a:r>
              <a:rPr lang="en-ID" sz="1000" dirty="0">
                <a:solidFill>
                  <a:srgbClr val="FF0000"/>
                </a:solidFill>
              </a:rPr>
              <a:t>() {</a:t>
            </a:r>
          </a:p>
          <a:p>
            <a:r>
              <a:rPr lang="en-ID" sz="1000" dirty="0">
                <a:solidFill>
                  <a:srgbClr val="FF0000"/>
                </a:solidFill>
              </a:rPr>
              <a:t>        return _</a:t>
            </a:r>
            <a:r>
              <a:rPr lang="en-ID" sz="1000" dirty="0" err="1">
                <a:solidFill>
                  <a:srgbClr val="FF0000"/>
                </a:solidFill>
              </a:rPr>
              <a:t>AddRecipeState</a:t>
            </a:r>
            <a:r>
              <a:rPr lang="en-ID" sz="1000" dirty="0">
                <a:solidFill>
                  <a:srgbClr val="FF0000"/>
                </a:solidFill>
              </a:rPr>
              <a:t>();</a:t>
            </a:r>
          </a:p>
          <a:p>
            <a:r>
              <a:rPr lang="en-ID" sz="1000" dirty="0">
                <a:solidFill>
                  <a:srgbClr val="FF0000"/>
                </a:solidFill>
              </a:rPr>
              <a:t>    }</a:t>
            </a:r>
          </a:p>
          <a:p>
            <a:r>
              <a:rPr lang="en-ID" sz="1000" dirty="0">
                <a:solidFill>
                  <a:srgbClr val="FF0000"/>
                </a:solidFill>
              </a:rPr>
              <a:t>}</a:t>
            </a:r>
          </a:p>
          <a:p>
            <a:r>
              <a:rPr lang="en-ID" sz="1000" dirty="0">
                <a:solidFill>
                  <a:srgbClr val="FF0000"/>
                </a:solidFill>
              </a:rPr>
              <a:t>class _</a:t>
            </a:r>
            <a:r>
              <a:rPr lang="en-ID" sz="1000" dirty="0" err="1">
                <a:solidFill>
                  <a:srgbClr val="FF0000"/>
                </a:solidFill>
              </a:rPr>
              <a:t>AddRecipeState</a:t>
            </a:r>
            <a:r>
              <a:rPr lang="en-ID" sz="1000" dirty="0">
                <a:solidFill>
                  <a:srgbClr val="FF0000"/>
                </a:solidFill>
              </a:rPr>
              <a:t> extends State&lt;</a:t>
            </a:r>
            <a:r>
              <a:rPr lang="en-ID" sz="1000" dirty="0" err="1">
                <a:solidFill>
                  <a:srgbClr val="FF0000"/>
                </a:solidFill>
              </a:rPr>
              <a:t>AddRecipe</a:t>
            </a:r>
            <a:r>
              <a:rPr lang="en-ID" sz="1000" dirty="0">
                <a:solidFill>
                  <a:srgbClr val="FF0000"/>
                </a:solidFill>
              </a:rPr>
              <a:t>&gt; {</a:t>
            </a:r>
          </a:p>
          <a:p>
            <a:r>
              <a:rPr lang="en-ID" sz="1000" dirty="0">
                <a:solidFill>
                  <a:srgbClr val="FF0000"/>
                </a:solidFill>
              </a:rPr>
              <a:t>    @override</a:t>
            </a:r>
          </a:p>
          <a:p>
            <a:r>
              <a:rPr lang="en-ID" sz="1000" dirty="0">
                <a:solidFill>
                  <a:srgbClr val="FF0000"/>
                </a:solidFill>
              </a:rPr>
              <a:t>    Widget build(</a:t>
            </a:r>
            <a:r>
              <a:rPr lang="en-ID" sz="1000" dirty="0" err="1">
                <a:solidFill>
                  <a:srgbClr val="FF0000"/>
                </a:solidFill>
              </a:rPr>
              <a:t>BuildContext</a:t>
            </a:r>
            <a:r>
              <a:rPr lang="en-ID" sz="1000" dirty="0">
                <a:solidFill>
                  <a:srgbClr val="FF0000"/>
                </a:solidFill>
              </a:rPr>
              <a:t> context) {</a:t>
            </a:r>
          </a:p>
          <a:p>
            <a:r>
              <a:rPr lang="en-ID" sz="1000" dirty="0">
                <a:solidFill>
                  <a:srgbClr val="FF0000"/>
                </a:solidFill>
              </a:rPr>
              <a:t>        return Scaffold(</a:t>
            </a:r>
          </a:p>
          <a:p>
            <a:r>
              <a:rPr lang="en-ID" sz="1000" dirty="0">
                <a:solidFill>
                  <a:srgbClr val="FF0000"/>
                </a:solidFill>
              </a:rPr>
              <a:t>            </a:t>
            </a:r>
            <a:r>
              <a:rPr lang="en-ID" sz="1000" dirty="0" err="1">
                <a:solidFill>
                  <a:srgbClr val="FF0000"/>
                </a:solidFill>
              </a:rPr>
              <a:t>appBar</a:t>
            </a:r>
            <a:r>
              <a:rPr lang="en-ID" sz="1000" dirty="0">
                <a:solidFill>
                  <a:srgbClr val="FF0000"/>
                </a:solidFill>
              </a:rPr>
              <a:t>: </a:t>
            </a:r>
            <a:r>
              <a:rPr lang="en-ID" sz="1000" dirty="0" err="1">
                <a:solidFill>
                  <a:srgbClr val="FF0000"/>
                </a:solidFill>
              </a:rPr>
              <a:t>AppBar</a:t>
            </a:r>
            <a:r>
              <a:rPr lang="en-ID" sz="1000" dirty="0">
                <a:solidFill>
                  <a:srgbClr val="FF0000"/>
                </a:solidFill>
              </a:rPr>
              <a:t>(</a:t>
            </a:r>
          </a:p>
          <a:p>
            <a:r>
              <a:rPr lang="en-ID" sz="1000" dirty="0">
                <a:solidFill>
                  <a:srgbClr val="FF0000"/>
                </a:solidFill>
              </a:rPr>
              <a:t>                title: </a:t>
            </a:r>
            <a:r>
              <a:rPr lang="en-ID" sz="1000" dirty="0" err="1">
                <a:solidFill>
                  <a:srgbClr val="FF0000"/>
                </a:solidFill>
              </a:rPr>
              <a:t>const</a:t>
            </a:r>
            <a:r>
              <a:rPr lang="en-ID" sz="1000" dirty="0">
                <a:solidFill>
                  <a:srgbClr val="FF0000"/>
                </a:solidFill>
              </a:rPr>
              <a:t> Text('Add Recipe'),</a:t>
            </a:r>
          </a:p>
          <a:p>
            <a:r>
              <a:rPr lang="en-ID" sz="1000" dirty="0">
                <a:solidFill>
                  <a:srgbClr val="FF0000"/>
                </a:solidFill>
              </a:rPr>
              <a:t>            ),</a:t>
            </a:r>
          </a:p>
          <a:p>
            <a:r>
              <a:rPr lang="en-ID" sz="1000" dirty="0">
                <a:solidFill>
                  <a:srgbClr val="FF0000"/>
                </a:solidFill>
              </a:rPr>
              <a:t>            body: </a:t>
            </a:r>
            <a:r>
              <a:rPr lang="en-ID" sz="1000" dirty="0" err="1">
                <a:solidFill>
                  <a:srgbClr val="FF0000"/>
                </a:solidFill>
              </a:rPr>
              <a:t>const</a:t>
            </a:r>
            <a:r>
              <a:rPr lang="en-ID" sz="1000" dirty="0">
                <a:solidFill>
                  <a:srgbClr val="FF0000"/>
                </a:solidFill>
              </a:rPr>
              <a:t> </a:t>
            </a:r>
            <a:r>
              <a:rPr lang="en-ID" sz="1000" dirty="0" err="1">
                <a:solidFill>
                  <a:srgbClr val="FF0000"/>
                </a:solidFill>
              </a:rPr>
              <a:t>Center</a:t>
            </a:r>
            <a:r>
              <a:rPr lang="en-ID" sz="1000" dirty="0">
                <a:solidFill>
                  <a:srgbClr val="FF0000"/>
                </a:solidFill>
              </a:rPr>
              <a:t>(</a:t>
            </a:r>
          </a:p>
          <a:p>
            <a:r>
              <a:rPr lang="en-ID" sz="1000" dirty="0">
                <a:solidFill>
                  <a:srgbClr val="FF0000"/>
                </a:solidFill>
              </a:rPr>
              <a:t>                child:  Text('Example Text'),</a:t>
            </a:r>
          </a:p>
          <a:p>
            <a:r>
              <a:rPr lang="en-ID" sz="1000" dirty="0">
                <a:solidFill>
                  <a:srgbClr val="FF0000"/>
                </a:solidFill>
              </a:rPr>
              <a:t>            ),</a:t>
            </a:r>
          </a:p>
          <a:p>
            <a:r>
              <a:rPr lang="en-ID" sz="1000" dirty="0">
                <a:solidFill>
                  <a:srgbClr val="FF0000"/>
                </a:solidFill>
              </a:rPr>
              <a:t>        );</a:t>
            </a:r>
          </a:p>
          <a:p>
            <a:r>
              <a:rPr lang="en-ID" sz="1000" dirty="0">
                <a:solidFill>
                  <a:srgbClr val="FF0000"/>
                </a:solidFill>
              </a:rPr>
              <a:t>    }</a:t>
            </a:r>
          </a:p>
          <a:p>
            <a:r>
              <a:rPr lang="en-ID" sz="1000" dirty="0">
                <a:solidFill>
                  <a:srgbClr val="FF0000"/>
                </a:solidFill>
              </a:rPr>
              <a:t>}</a:t>
            </a:r>
            <a:endParaRPr sz="1000" dirty="0">
              <a:solidFill>
                <a:srgbClr val="FF0000"/>
              </a:solidFill>
            </a:endParaRPr>
          </a:p>
        </p:txBody>
      </p:sp>
    </p:spTree>
    <p:extLst>
      <p:ext uri="{BB962C8B-B14F-4D97-AF65-F5344CB8AC3E}">
        <p14:creationId xmlns:p14="http://schemas.microsoft.com/office/powerpoint/2010/main" val="22815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Add Text field with controller</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737282"/>
            <a:ext cx="8317865" cy="4048474"/>
          </a:xfrm>
        </p:spPr>
        <p:txBody>
          <a:bodyPr>
            <a:noAutofit/>
          </a:bodyPr>
          <a:lstStyle/>
          <a:p>
            <a:pPr marL="0" indent="0">
              <a:buNone/>
            </a:pPr>
            <a:r>
              <a:rPr lang="en-US" sz="1800" dirty="0">
                <a:latin typeface="Calibri" panose="020F0502020204030204" pitchFamily="34" charset="0"/>
                <a:cs typeface="Calibri" panose="020F0502020204030204" pitchFamily="34" charset="0"/>
              </a:rPr>
              <a:t>If we want to set or get value in the text field easily, we can connect text field with a controller. </a:t>
            </a:r>
          </a:p>
          <a:p>
            <a:pPr marL="0" indent="0">
              <a:buNone/>
            </a:pPr>
            <a:r>
              <a:rPr lang="en-US" sz="1000" dirty="0">
                <a:solidFill>
                  <a:srgbClr val="FF0000"/>
                </a:solidFill>
                <a:latin typeface="Consolas" panose="020B0609020204030204" pitchFamily="49" charset="0"/>
                <a:cs typeface="Consolas" panose="020B0609020204030204" pitchFamily="49" charset="0"/>
              </a:rPr>
              <a:t> final </a:t>
            </a:r>
            <a:r>
              <a:rPr lang="en-US" sz="1000" dirty="0" err="1">
                <a:solidFill>
                  <a:srgbClr val="FF0000"/>
                </a:solidFill>
                <a:latin typeface="Consolas" panose="020B0609020204030204" pitchFamily="49" charset="0"/>
                <a:cs typeface="Consolas" panose="020B0609020204030204" pitchFamily="49" charset="0"/>
              </a:rPr>
              <a:t>TextEditingController</a:t>
            </a:r>
            <a:r>
              <a:rPr lang="en-US" sz="1000" dirty="0">
                <a:solidFill>
                  <a:srgbClr val="FF0000"/>
                </a:solidFill>
                <a:latin typeface="Consolas" panose="020B0609020204030204" pitchFamily="49" charset="0"/>
                <a:cs typeface="Consolas" panose="020B0609020204030204" pitchFamily="49" charset="0"/>
              </a:rPr>
              <a:t> _</a:t>
            </a:r>
            <a:r>
              <a:rPr lang="en-US" sz="1000" dirty="0" err="1">
                <a:solidFill>
                  <a:srgbClr val="FF0000"/>
                </a:solidFill>
                <a:latin typeface="Consolas" panose="020B0609020204030204" pitchFamily="49" charset="0"/>
                <a:cs typeface="Consolas" panose="020B0609020204030204" pitchFamily="49" charset="0"/>
              </a:rPr>
              <a:t>recipeNameController</a:t>
            </a:r>
            <a:r>
              <a:rPr lang="en-US" sz="1000" dirty="0">
                <a:solidFill>
                  <a:srgbClr val="FF0000"/>
                </a:solidFill>
                <a:latin typeface="Consolas" panose="020B0609020204030204" pitchFamily="49" charset="0"/>
                <a:cs typeface="Consolas" panose="020B0609020204030204" pitchFamily="49" charset="0"/>
              </a:rPr>
              <a:t> = </a:t>
            </a:r>
            <a:r>
              <a:rPr lang="en-US" sz="1000" dirty="0" err="1">
                <a:solidFill>
                  <a:srgbClr val="FF0000"/>
                </a:solidFill>
                <a:latin typeface="Consolas" panose="020B0609020204030204" pitchFamily="49" charset="0"/>
                <a:cs typeface="Consolas" panose="020B0609020204030204" pitchFamily="49" charset="0"/>
              </a:rPr>
              <a:t>TextEditingController</a:t>
            </a:r>
            <a:r>
              <a:rPr lang="en-US" sz="1000" dirty="0">
                <a:solidFill>
                  <a:srgbClr val="FF0000"/>
                </a:solidFill>
                <a:latin typeface="Consolas" panose="020B0609020204030204" pitchFamily="49" charset="0"/>
                <a:cs typeface="Consolas" panose="020B0609020204030204" pitchFamily="49" charset="0"/>
              </a:rPr>
              <a:t>();</a:t>
            </a:r>
          </a:p>
          <a:p>
            <a:pPr marL="0" indent="0">
              <a:buNone/>
            </a:pPr>
            <a:r>
              <a:rPr lang="en-US" sz="1000" dirty="0">
                <a:solidFill>
                  <a:srgbClr val="FF0000"/>
                </a:solidFill>
                <a:latin typeface="Consolas" panose="020B0609020204030204" pitchFamily="49" charset="0"/>
                <a:cs typeface="Consolas" panose="020B0609020204030204" pitchFamily="49" charset="0"/>
              </a:rPr>
              <a:t>     </a:t>
            </a:r>
          </a:p>
          <a:p>
            <a:pPr marL="0" indent="0">
              <a:buNone/>
            </a:pPr>
            <a:r>
              <a:rPr lang="en-US" sz="1000" dirty="0">
                <a:solidFill>
                  <a:srgbClr val="FF0000"/>
                </a:solidFill>
                <a:latin typeface="Consolas" panose="020B0609020204030204" pitchFamily="49" charset="0"/>
                <a:cs typeface="Consolas" panose="020B0609020204030204" pitchFamily="49" charset="0"/>
              </a:rPr>
              <a:t>    @override</a:t>
            </a:r>
          </a:p>
          <a:p>
            <a:pPr marL="0" indent="0">
              <a:buNone/>
            </a:pPr>
            <a:r>
              <a:rPr lang="en-US" sz="1000" dirty="0">
                <a:solidFill>
                  <a:srgbClr val="FF0000"/>
                </a:solidFill>
                <a:latin typeface="Consolas" panose="020B0609020204030204" pitchFamily="49" charset="0"/>
                <a:cs typeface="Consolas" panose="020B0609020204030204" pitchFamily="49" charset="0"/>
              </a:rPr>
              <a:t>    void </a:t>
            </a:r>
            <a:r>
              <a:rPr lang="en-US" sz="1000" dirty="0" err="1">
                <a:solidFill>
                  <a:srgbClr val="FF0000"/>
                </a:solidFill>
                <a:latin typeface="Consolas" panose="020B0609020204030204" pitchFamily="49" charset="0"/>
                <a:cs typeface="Consolas" panose="020B0609020204030204" pitchFamily="49" charset="0"/>
              </a:rPr>
              <a:t>initState</a:t>
            </a:r>
            <a:r>
              <a:rPr lang="en-US" sz="1000" dirty="0">
                <a:solidFill>
                  <a:srgbClr val="FF0000"/>
                </a:solidFill>
                <a:latin typeface="Consolas" panose="020B0609020204030204" pitchFamily="49" charset="0"/>
                <a:cs typeface="Consolas" panose="020B0609020204030204" pitchFamily="49" charset="0"/>
              </a:rPr>
              <a:t>() {</a:t>
            </a:r>
          </a:p>
          <a:p>
            <a:pPr marL="0" indent="0">
              <a:buNone/>
            </a:pPr>
            <a:r>
              <a:rPr lang="en-US" sz="1000" dirty="0">
                <a:solidFill>
                  <a:srgbClr val="FF0000"/>
                </a:solidFill>
                <a:latin typeface="Consolas" panose="020B0609020204030204" pitchFamily="49" charset="0"/>
                <a:cs typeface="Consolas" panose="020B0609020204030204" pitchFamily="49" charset="0"/>
              </a:rPr>
              <a:t>        </a:t>
            </a:r>
            <a:r>
              <a:rPr lang="en-US" sz="1000" dirty="0" err="1">
                <a:solidFill>
                  <a:srgbClr val="FF0000"/>
                </a:solidFill>
                <a:latin typeface="Consolas" panose="020B0609020204030204" pitchFamily="49" charset="0"/>
                <a:cs typeface="Consolas" panose="020B0609020204030204" pitchFamily="49" charset="0"/>
              </a:rPr>
              <a:t>super.initState</a:t>
            </a:r>
            <a:r>
              <a:rPr lang="en-US" sz="1000" dirty="0">
                <a:solidFill>
                  <a:srgbClr val="FF0000"/>
                </a:solidFill>
                <a:latin typeface="Consolas" panose="020B0609020204030204" pitchFamily="49" charset="0"/>
                <a:cs typeface="Consolas" panose="020B0609020204030204" pitchFamily="49" charset="0"/>
              </a:rPr>
              <a:t>();</a:t>
            </a:r>
          </a:p>
          <a:p>
            <a:pPr marL="0" indent="0">
              <a:buNone/>
            </a:pPr>
            <a:r>
              <a:rPr lang="en-US" sz="1000" dirty="0">
                <a:solidFill>
                  <a:srgbClr val="FF0000"/>
                </a:solidFill>
                <a:latin typeface="Consolas" panose="020B0609020204030204" pitchFamily="49" charset="0"/>
                <a:cs typeface="Consolas" panose="020B0609020204030204" pitchFamily="49" charset="0"/>
              </a:rPr>
              <a:t>        _</a:t>
            </a:r>
            <a:r>
              <a:rPr lang="en-US" sz="1000" dirty="0" err="1">
                <a:solidFill>
                  <a:srgbClr val="FF0000"/>
                </a:solidFill>
                <a:latin typeface="Consolas" panose="020B0609020204030204" pitchFamily="49" charset="0"/>
                <a:cs typeface="Consolas" panose="020B0609020204030204" pitchFamily="49" charset="0"/>
              </a:rPr>
              <a:t>recipeNameController.text</a:t>
            </a:r>
            <a:r>
              <a:rPr lang="en-US" sz="1000" dirty="0">
                <a:solidFill>
                  <a:srgbClr val="FF0000"/>
                </a:solidFill>
                <a:latin typeface="Consolas" panose="020B0609020204030204" pitchFamily="49" charset="0"/>
                <a:cs typeface="Consolas" panose="020B0609020204030204" pitchFamily="49" charset="0"/>
              </a:rPr>
              <a:t> = "your food name";</a:t>
            </a:r>
          </a:p>
          <a:p>
            <a:pPr marL="0" indent="0">
              <a:buNone/>
            </a:pPr>
            <a:r>
              <a:rPr lang="en-US" sz="1000" dirty="0">
                <a:solidFill>
                  <a:srgbClr val="FF0000"/>
                </a:solidFill>
                <a:latin typeface="Consolas" panose="020B0609020204030204" pitchFamily="49" charset="0"/>
                <a:cs typeface="Consolas" panose="020B0609020204030204" pitchFamily="49" charset="0"/>
              </a:rPr>
              <a:t>    }</a:t>
            </a:r>
          </a:p>
          <a:p>
            <a:pPr marL="0" indent="0">
              <a:buNone/>
            </a:pPr>
            <a:endParaRPr lang="en-US" sz="1000" dirty="0">
              <a:solidFill>
                <a:srgbClr val="FF0000"/>
              </a:solidFill>
              <a:latin typeface="Consolas" panose="020B0609020204030204" pitchFamily="49" charset="0"/>
              <a:cs typeface="Consolas" panose="020B0609020204030204" pitchFamily="49" charset="0"/>
            </a:endParaRPr>
          </a:p>
          <a:p>
            <a:pPr marL="0" indent="0">
              <a:buNone/>
            </a:pPr>
            <a:r>
              <a:rPr lang="en-ID" sz="10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TextField</a:t>
            </a:r>
            <a:r>
              <a:rPr lang="en-ID" sz="12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       controller:_</a:t>
            </a:r>
            <a:r>
              <a:rPr lang="en-ID" sz="1200" dirty="0" err="1">
                <a:solidFill>
                  <a:srgbClr val="FF0000"/>
                </a:solidFill>
                <a:latin typeface="Consolas" panose="020B0609020204030204" pitchFamily="49" charset="0"/>
                <a:cs typeface="Consolas" panose="020B0609020204030204" pitchFamily="49" charset="0"/>
              </a:rPr>
              <a:t>recipeNameController</a:t>
            </a:r>
            <a:r>
              <a:rPr lang="en-ID" sz="12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onChanged</a:t>
            </a:r>
            <a:r>
              <a:rPr lang="en-ID" sz="1200" dirty="0">
                <a:solidFill>
                  <a:srgbClr val="FF0000"/>
                </a:solidFill>
                <a:latin typeface="Consolas" panose="020B0609020204030204" pitchFamily="49" charset="0"/>
                <a:cs typeface="Consolas" panose="020B0609020204030204" pitchFamily="49" charset="0"/>
              </a:rPr>
              <a:t>: (v) {</a:t>
            </a:r>
          </a:p>
          <a:p>
            <a:pPr marL="0" indent="0">
              <a:buNone/>
            </a:pPr>
            <a:r>
              <a:rPr lang="en-ID" sz="1200" dirty="0">
                <a:solidFill>
                  <a:srgbClr val="FF0000"/>
                </a:solidFill>
                <a:latin typeface="Consolas" panose="020B0609020204030204" pitchFamily="49" charset="0"/>
                <a:cs typeface="Consolas" panose="020B0609020204030204" pitchFamily="49" charset="0"/>
              </a:rPr>
              <a:t>                         print(_</a:t>
            </a:r>
            <a:r>
              <a:rPr lang="en-ID" sz="1200" dirty="0" err="1">
                <a:solidFill>
                  <a:srgbClr val="FF0000"/>
                </a:solidFill>
                <a:latin typeface="Consolas" panose="020B0609020204030204" pitchFamily="49" charset="0"/>
                <a:cs typeface="Consolas" panose="020B0609020204030204" pitchFamily="49" charset="0"/>
              </a:rPr>
              <a:t>recipeNameController.text</a:t>
            </a:r>
            <a:r>
              <a:rPr lang="en-ID" sz="12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                         print(v);</a:t>
            </a:r>
          </a:p>
          <a:p>
            <a:pPr marL="0" indent="0">
              <a:buNone/>
            </a:pPr>
            <a:r>
              <a:rPr lang="en-ID" sz="1200" dirty="0">
                <a:solidFill>
                  <a:srgbClr val="FF0000"/>
                </a:solidFill>
                <a:latin typeface="Consolas" panose="020B0609020204030204" pitchFamily="49" charset="0"/>
                <a:cs typeface="Consolas" panose="020B0609020204030204" pitchFamily="49" charset="0"/>
              </a:rPr>
              <a:t>                      },                            </a:t>
            </a:r>
          </a:p>
          <a:p>
            <a:pPr marL="0" indent="0">
              <a:buNone/>
            </a:pPr>
            <a:r>
              <a:rPr lang="en-ID" sz="1200" dirty="0">
                <a:solidFill>
                  <a:srgbClr val="FF0000"/>
                </a:solidFill>
                <a:latin typeface="Consolas" panose="020B0609020204030204" pitchFamily="49" charset="0"/>
                <a:cs typeface="Consolas" panose="020B0609020204030204" pitchFamily="49" charset="0"/>
              </a:rPr>
              <a:t>   ),</a:t>
            </a:r>
            <a:endParaRPr lang="en-US" sz="1800" dirty="0">
              <a:latin typeface="Calibri" panose="020F0502020204030204" pitchFamily="34" charset="0"/>
              <a:cs typeface="Calibri" panose="020F0502020204030204" pitchFamily="34" charset="0"/>
            </a:endParaRP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A8C9FEDE-0F01-5942-9BBC-A4D43FD36E92}"/>
              </a:ext>
            </a:extLst>
          </p:cNvPr>
          <p:cNvSpPr txBox="1"/>
          <p:nvPr/>
        </p:nvSpPr>
        <p:spPr>
          <a:xfrm>
            <a:off x="4841376" y="1694587"/>
            <a:ext cx="4298270"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err="1"/>
              <a:t>initState</a:t>
            </a:r>
            <a:r>
              <a:rPr lang="en-US" sz="1400" dirty="0"/>
              <a:t> is used for initializing value of variables. It will be run first and just once. Add this within _</a:t>
            </a:r>
            <a:r>
              <a:rPr lang="en-US" sz="1400" dirty="0" err="1"/>
              <a:t>AddRecipeState</a:t>
            </a:r>
            <a:r>
              <a:rPr lang="en-US" sz="1400" dirty="0"/>
              <a:t> class.</a:t>
            </a:r>
            <a:br>
              <a:rPr lang="en-US" sz="1400" dirty="0"/>
            </a:br>
            <a:r>
              <a:rPr lang="en-US" sz="1400" dirty="0"/>
              <a:t>Build function will be executed in the </a:t>
            </a:r>
            <a:r>
              <a:rPr lang="en-US" sz="1400" dirty="0" err="1"/>
              <a:t>setState</a:t>
            </a:r>
            <a:r>
              <a:rPr lang="en-US" sz="1400" dirty="0"/>
              <a:t>.</a:t>
            </a:r>
          </a:p>
        </p:txBody>
      </p:sp>
      <p:sp>
        <p:nvSpPr>
          <p:cNvPr id="7" name="TextBox 6">
            <a:extLst>
              <a:ext uri="{FF2B5EF4-FFF2-40B4-BE49-F238E27FC236}">
                <a16:creationId xmlns:a16="http://schemas.microsoft.com/office/drawing/2014/main" id="{2197B547-5D1C-574F-8BE7-90B809B78B42}"/>
              </a:ext>
            </a:extLst>
          </p:cNvPr>
          <p:cNvSpPr txBox="1"/>
          <p:nvPr/>
        </p:nvSpPr>
        <p:spPr>
          <a:xfrm>
            <a:off x="4479970" y="4243391"/>
            <a:ext cx="4298270"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Print function will create text in console. Usually used for debugging.</a:t>
            </a:r>
          </a:p>
        </p:txBody>
      </p:sp>
    </p:spTree>
    <p:extLst>
      <p:ext uri="{BB962C8B-B14F-4D97-AF65-F5344CB8AC3E}">
        <p14:creationId xmlns:p14="http://schemas.microsoft.com/office/powerpoint/2010/main" val="1947457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onChanged</a:t>
            </a:r>
            <a:r>
              <a:rPr lang="en-US" sz="3600" b="1" dirty="0">
                <a:solidFill>
                  <a:srgbClr val="000090"/>
                </a:solidFill>
              </a:rPr>
              <a:t> and </a:t>
            </a:r>
            <a:r>
              <a:rPr lang="en-US" sz="3600" b="1" dirty="0" err="1">
                <a:solidFill>
                  <a:srgbClr val="000090"/>
                </a:solidFill>
              </a:rPr>
              <a:t>setState</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737282"/>
            <a:ext cx="8317865" cy="4048474"/>
          </a:xfrm>
        </p:spPr>
        <p:txBody>
          <a:bodyPr>
            <a:noAutofit/>
          </a:bodyPr>
          <a:lstStyle/>
          <a:p>
            <a:pPr marL="0" indent="0">
              <a:buNone/>
            </a:pPr>
            <a:r>
              <a:rPr lang="en-US" sz="1800" dirty="0">
                <a:latin typeface="Calibri" panose="020F0502020204030204" pitchFamily="34" charset="0"/>
                <a:cs typeface="Calibri" panose="020F0502020204030204" pitchFamily="34" charset="0"/>
              </a:rPr>
              <a:t>Now we try using </a:t>
            </a:r>
            <a:r>
              <a:rPr lang="en-US" sz="1800" dirty="0" err="1">
                <a:latin typeface="Calibri" panose="020F0502020204030204" pitchFamily="34" charset="0"/>
                <a:cs typeface="Calibri" panose="020F0502020204030204" pitchFamily="34" charset="0"/>
              </a:rPr>
              <a:t>onChanged</a:t>
            </a:r>
            <a:r>
              <a:rPr lang="en-US" sz="1800" dirty="0">
                <a:latin typeface="Calibri" panose="020F0502020204030204" pitchFamily="34" charset="0"/>
                <a:cs typeface="Calibri" panose="020F0502020204030204" pitchFamily="34" charset="0"/>
              </a:rPr>
              <a:t> and followed with </a:t>
            </a:r>
            <a:r>
              <a:rPr lang="en-US" sz="1800" dirty="0" err="1">
                <a:latin typeface="Calibri" panose="020F0502020204030204" pitchFamily="34" charset="0"/>
                <a:cs typeface="Calibri" panose="020F0502020204030204" pitchFamily="34" charset="0"/>
              </a:rPr>
              <a:t>setState</a:t>
            </a:r>
            <a:r>
              <a:rPr lang="en-US" sz="1800" dirty="0">
                <a:latin typeface="Calibri" panose="020F0502020204030204" pitchFamily="34" charset="0"/>
                <a:cs typeface="Calibri" panose="020F0502020204030204" pitchFamily="34" charset="0"/>
              </a:rPr>
              <a:t> to modify the property of another control.  </a:t>
            </a:r>
          </a:p>
          <a:p>
            <a:pPr marL="0" indent="0">
              <a:buNone/>
            </a:pPr>
            <a:r>
              <a:rPr lang="en-US" sz="1800" dirty="0">
                <a:latin typeface="Calibri" panose="020F0502020204030204" pitchFamily="34" charset="0"/>
                <a:cs typeface="Calibri" panose="020F0502020204030204" pitchFamily="34" charset="0"/>
              </a:rPr>
              <a:t>We will add new </a:t>
            </a:r>
            <a:r>
              <a:rPr lang="en-US" sz="1800" dirty="0" err="1">
                <a:latin typeface="Calibri" panose="020F0502020204030204" pitchFamily="34" charset="0"/>
                <a:cs typeface="Calibri" panose="020F0502020204030204" pitchFamily="34" charset="0"/>
              </a:rPr>
              <a:t>TextField</a:t>
            </a:r>
            <a:r>
              <a:rPr lang="en-US" sz="1800" dirty="0">
                <a:latin typeface="Calibri" panose="020F0502020204030204" pitchFamily="34" charset="0"/>
                <a:cs typeface="Calibri" panose="020F0502020204030204" pitchFamily="34" charset="0"/>
              </a:rPr>
              <a:t> for storing recipe description, we allow user to input until 200 characters. We provide a text showing the number of character left  that can still added in the </a:t>
            </a:r>
            <a:r>
              <a:rPr lang="en-US" sz="1800" dirty="0" err="1">
                <a:latin typeface="Calibri" panose="020F0502020204030204" pitchFamily="34" charset="0"/>
                <a:cs typeface="Calibri" panose="020F0502020204030204" pitchFamily="34" charset="0"/>
              </a:rPr>
              <a:t>TextField</a:t>
            </a:r>
            <a:r>
              <a:rPr lang="en-US" sz="1800" dirty="0">
                <a:latin typeface="Calibri" panose="020F0502020204030204" pitchFamily="34" charset="0"/>
                <a:cs typeface="Calibri" panose="020F0502020204030204" pitchFamily="34" charset="0"/>
              </a:rPr>
              <a:t> recipe description.</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Add another controller.</a:t>
            </a:r>
          </a:p>
          <a:p>
            <a:pPr marL="0" indent="0">
              <a:buNone/>
            </a:pPr>
            <a:endParaRPr lang="en-US" sz="1000" dirty="0">
              <a:solidFill>
                <a:srgbClr val="FF0000"/>
              </a:solidFill>
              <a:latin typeface="Consolas" panose="020B0609020204030204" pitchFamily="49" charset="0"/>
              <a:cs typeface="Consolas" panose="020B0609020204030204" pitchFamily="49" charset="0"/>
            </a:endParaRPr>
          </a:p>
          <a:p>
            <a:pPr marL="0" indent="0">
              <a:buNone/>
            </a:pPr>
            <a:r>
              <a:rPr lang="en-ID" sz="1100" dirty="0">
                <a:solidFill>
                  <a:srgbClr val="FF0000"/>
                </a:solidFill>
                <a:latin typeface="Consolas" panose="020B0609020204030204" pitchFamily="49" charset="0"/>
                <a:cs typeface="Consolas" panose="020B0609020204030204" pitchFamily="49" charset="0"/>
              </a:rPr>
              <a:t>final </a:t>
            </a:r>
            <a:r>
              <a:rPr lang="en-ID" sz="1100" dirty="0" err="1">
                <a:solidFill>
                  <a:srgbClr val="FF0000"/>
                </a:solidFill>
                <a:latin typeface="Consolas" panose="020B0609020204030204" pitchFamily="49" charset="0"/>
                <a:cs typeface="Consolas" panose="020B0609020204030204" pitchFamily="49" charset="0"/>
              </a:rPr>
              <a:t>TextEditingController</a:t>
            </a:r>
            <a:r>
              <a:rPr lang="en-ID" sz="1100" dirty="0">
                <a:solidFill>
                  <a:srgbClr val="FF0000"/>
                </a:solidFill>
                <a:latin typeface="Consolas" panose="020B0609020204030204" pitchFamily="49" charset="0"/>
                <a:cs typeface="Consolas" panose="020B0609020204030204" pitchFamily="49" charset="0"/>
              </a:rPr>
              <a:t> _</a:t>
            </a:r>
            <a:r>
              <a:rPr lang="en-ID" sz="1100" dirty="0" err="1">
                <a:solidFill>
                  <a:srgbClr val="FF0000"/>
                </a:solidFill>
                <a:latin typeface="Consolas" panose="020B0609020204030204" pitchFamily="49" charset="0"/>
                <a:cs typeface="Consolas" panose="020B0609020204030204" pitchFamily="49" charset="0"/>
              </a:rPr>
              <a:t>recipeDescController</a:t>
            </a:r>
            <a:r>
              <a:rPr lang="en-ID" sz="1100" dirty="0">
                <a:solidFill>
                  <a:srgbClr val="FF0000"/>
                </a:solidFill>
                <a:latin typeface="Consolas" panose="020B0609020204030204" pitchFamily="49" charset="0"/>
                <a:cs typeface="Consolas" panose="020B0609020204030204" pitchFamily="49" charset="0"/>
              </a:rPr>
              <a:t> = </a:t>
            </a:r>
            <a:r>
              <a:rPr lang="en-ID" sz="1100" dirty="0" err="1">
                <a:solidFill>
                  <a:srgbClr val="FF0000"/>
                </a:solidFill>
                <a:latin typeface="Consolas" panose="020B0609020204030204" pitchFamily="49" charset="0"/>
                <a:cs typeface="Consolas" panose="020B0609020204030204" pitchFamily="49" charset="0"/>
              </a:rPr>
              <a:t>TextEditingController</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a:latin typeface="Consolas" panose="020B0609020204030204" pitchFamily="49" charset="0"/>
                <a:cs typeface="Consolas" panose="020B0609020204030204" pitchFamily="49" charset="0"/>
              </a:rPr>
              <a:t>@override</a:t>
            </a:r>
          </a:p>
          <a:p>
            <a:pPr marL="0" indent="0">
              <a:buNone/>
            </a:pPr>
            <a:r>
              <a:rPr lang="en-ID" sz="1100" dirty="0">
                <a:latin typeface="Consolas" panose="020B0609020204030204" pitchFamily="49" charset="0"/>
                <a:cs typeface="Consolas" panose="020B0609020204030204" pitchFamily="49" charset="0"/>
              </a:rPr>
              <a:t>  void </a:t>
            </a:r>
            <a:r>
              <a:rPr lang="en-ID" sz="1100" dirty="0" err="1">
                <a:latin typeface="Consolas" panose="020B0609020204030204" pitchFamily="49" charset="0"/>
                <a:cs typeface="Consolas" panose="020B0609020204030204" pitchFamily="49" charset="0"/>
              </a:rPr>
              <a:t>initState</a:t>
            </a:r>
            <a:r>
              <a:rPr lang="en-ID" sz="1100" dirty="0">
                <a:latin typeface="Consolas" panose="020B0609020204030204" pitchFamily="49" charset="0"/>
                <a:cs typeface="Consolas" panose="020B0609020204030204" pitchFamily="49" charset="0"/>
              </a:rPr>
              <a:t>() {</a:t>
            </a:r>
          </a:p>
          <a:p>
            <a:pPr marL="0" indent="0">
              <a:buNone/>
            </a:pPr>
            <a:r>
              <a:rPr lang="en-ID" sz="1100" dirty="0">
                <a:latin typeface="Consolas" panose="020B0609020204030204" pitchFamily="49" charset="0"/>
                <a:cs typeface="Consolas" panose="020B0609020204030204" pitchFamily="49" charset="0"/>
              </a:rPr>
              <a:t>    </a:t>
            </a:r>
            <a:r>
              <a:rPr lang="en-ID" sz="1100" dirty="0" err="1">
                <a:latin typeface="Consolas" panose="020B0609020204030204" pitchFamily="49" charset="0"/>
                <a:cs typeface="Consolas" panose="020B0609020204030204" pitchFamily="49" charset="0"/>
              </a:rPr>
              <a:t>super.initState</a:t>
            </a:r>
            <a:r>
              <a:rPr lang="en-ID" sz="1100" dirty="0">
                <a:latin typeface="Consolas" panose="020B0609020204030204" pitchFamily="49" charset="0"/>
                <a:cs typeface="Consolas" panose="020B0609020204030204" pitchFamily="49" charset="0"/>
              </a:rPr>
              <a:t>();</a:t>
            </a:r>
          </a:p>
          <a:p>
            <a:pPr marL="0" indent="0">
              <a:buNone/>
            </a:pPr>
            <a:r>
              <a:rPr lang="en-ID" sz="1100" dirty="0">
                <a:latin typeface="Consolas" panose="020B0609020204030204" pitchFamily="49" charset="0"/>
                <a:cs typeface="Consolas" panose="020B0609020204030204" pitchFamily="49" charset="0"/>
              </a:rPr>
              <a:t>     ---</a:t>
            </a:r>
          </a:p>
          <a:p>
            <a:pPr marL="0" indent="0">
              <a:buNone/>
            </a:pPr>
            <a:r>
              <a:rPr lang="en-ID" sz="1100" dirty="0">
                <a:solidFill>
                  <a:srgbClr val="FF0000"/>
                </a:solidFill>
                <a:latin typeface="Consolas" panose="020B0609020204030204" pitchFamily="49" charset="0"/>
                <a:cs typeface="Consolas" panose="020B0609020204030204" pitchFamily="49" charset="0"/>
              </a:rPr>
              <a:t>    _</a:t>
            </a:r>
            <a:r>
              <a:rPr lang="en-ID" sz="1100" dirty="0" err="1">
                <a:solidFill>
                  <a:srgbClr val="FF0000"/>
                </a:solidFill>
                <a:latin typeface="Consolas" panose="020B0609020204030204" pitchFamily="49" charset="0"/>
                <a:cs typeface="Consolas" panose="020B0609020204030204" pitchFamily="49" charset="0"/>
              </a:rPr>
              <a:t>recipeDescController.text</a:t>
            </a:r>
            <a:r>
              <a:rPr lang="en-ID" sz="1100" dirty="0">
                <a:solidFill>
                  <a:srgbClr val="FF0000"/>
                </a:solidFill>
                <a:latin typeface="Consolas" panose="020B0609020204030204" pitchFamily="49" charset="0"/>
                <a:cs typeface="Consolas" panose="020B0609020204030204" pitchFamily="49" charset="0"/>
              </a:rPr>
              <a:t> = "Recipe of .."; </a:t>
            </a:r>
            <a:r>
              <a:rPr lang="en-ID" sz="1100" dirty="0">
                <a:latin typeface="Consolas" panose="020B0609020204030204" pitchFamily="49" charset="0"/>
                <a:cs typeface="Consolas" panose="020B0609020204030204" pitchFamily="49" charset="0"/>
              </a:rPr>
              <a:t> </a:t>
            </a:r>
          </a:p>
          <a:p>
            <a:pPr marL="0" indent="0">
              <a:buNone/>
            </a:pPr>
            <a:r>
              <a:rPr lang="en-ID" sz="1100" dirty="0">
                <a:latin typeface="Consolas" panose="020B0609020204030204" pitchFamily="49" charset="0"/>
                <a:cs typeface="Consolas" panose="020B0609020204030204" pitchFamily="49" charset="0"/>
              </a:rPr>
              <a:t>   }</a:t>
            </a:r>
          </a:p>
          <a:p>
            <a:pPr marL="0" indent="0">
              <a:buNone/>
            </a:pPr>
            <a:endParaRPr lang="en-ID" sz="1000" dirty="0">
              <a:solidFill>
                <a:srgbClr val="FF0000"/>
              </a:solidFill>
              <a:latin typeface="Consolas" panose="020B0609020204030204" pitchFamily="49" charset="0"/>
              <a:cs typeface="Consolas" panose="020B0609020204030204" pitchFamily="49" charset="0"/>
            </a:endParaRPr>
          </a:p>
          <a:p>
            <a:pPr marL="0" indent="0">
              <a:buNone/>
            </a:pPr>
            <a:endParaRPr lang="en-US" sz="1800" dirty="0">
              <a:latin typeface="Calibri" panose="020F0502020204030204" pitchFamily="34" charset="0"/>
              <a:cs typeface="Calibri" panose="020F0502020204030204" pitchFamily="34" charset="0"/>
            </a:endParaRP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2497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onC</a:t>
            </a:r>
            <a:r>
              <a:rPr lang="id-ID" sz="3600" b="1" dirty="0" err="1">
                <a:solidFill>
                  <a:srgbClr val="000090"/>
                </a:solidFill>
              </a:rPr>
              <a:t>hanged</a:t>
            </a:r>
            <a:r>
              <a:rPr lang="en-US" sz="3600" b="1" dirty="0">
                <a:solidFill>
                  <a:srgbClr val="000090"/>
                </a:solidFill>
              </a:rPr>
              <a:t> and </a:t>
            </a:r>
            <a:r>
              <a:rPr lang="en-US" sz="3600" b="1" dirty="0" err="1">
                <a:solidFill>
                  <a:srgbClr val="000090"/>
                </a:solidFill>
              </a:rPr>
              <a:t>setState</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87086" y="737282"/>
            <a:ext cx="5197723" cy="4048474"/>
          </a:xfrm>
        </p:spPr>
        <p:txBody>
          <a:bodyPr>
            <a:noAutofit/>
          </a:bodyPr>
          <a:lstStyle/>
          <a:p>
            <a:pPr marL="0" indent="0">
              <a:buNone/>
            </a:pPr>
            <a:r>
              <a:rPr lang="en-US" sz="1800" dirty="0">
                <a:latin typeface="Calibri" panose="020F0502020204030204" pitchFamily="34" charset="0"/>
                <a:cs typeface="Calibri" panose="020F0502020204030204" pitchFamily="34" charset="0"/>
              </a:rPr>
              <a:t>Add </a:t>
            </a:r>
            <a:r>
              <a:rPr lang="en-US" sz="1800" dirty="0" err="1">
                <a:latin typeface="Calibri" panose="020F0502020204030204" pitchFamily="34" charset="0"/>
                <a:cs typeface="Calibri" panose="020F0502020204030204" pitchFamily="34" charset="0"/>
              </a:rPr>
              <a:t>TextField</a:t>
            </a:r>
            <a:endParaRPr lang="en-US" sz="1800" dirty="0">
              <a:latin typeface="Calibri" panose="020F0502020204030204" pitchFamily="34" charset="0"/>
              <a:cs typeface="Calibri" panose="020F0502020204030204" pitchFamily="34" charset="0"/>
            </a:endParaRPr>
          </a:p>
          <a:p>
            <a:pPr marL="0" indent="0">
              <a:buNone/>
            </a:pPr>
            <a:r>
              <a:rPr lang="en-ID" sz="1200" dirty="0">
                <a:solidFill>
                  <a:srgbClr val="FF0000"/>
                </a:solidFill>
              </a:rPr>
              <a:t>  </a:t>
            </a:r>
            <a:r>
              <a:rPr lang="en-ID" sz="1200" dirty="0" err="1">
                <a:solidFill>
                  <a:srgbClr val="FF0000"/>
                </a:solidFill>
              </a:rPr>
              <a:t>TextField</a:t>
            </a:r>
            <a:r>
              <a:rPr lang="en-ID" sz="1200" dirty="0">
                <a:solidFill>
                  <a:srgbClr val="FF0000"/>
                </a:solidFill>
              </a:rPr>
              <a:t>(</a:t>
            </a:r>
          </a:p>
          <a:p>
            <a:pPr marL="0" indent="0">
              <a:buNone/>
            </a:pPr>
            <a:r>
              <a:rPr lang="en-ID" sz="1200" dirty="0">
                <a:solidFill>
                  <a:srgbClr val="FF0000"/>
                </a:solidFill>
              </a:rPr>
              <a:t>                    controller: _</a:t>
            </a:r>
            <a:r>
              <a:rPr lang="en-ID" sz="1200" dirty="0" err="1">
                <a:solidFill>
                  <a:srgbClr val="FF0000"/>
                </a:solidFill>
              </a:rPr>
              <a:t>recipeDescController</a:t>
            </a:r>
            <a:r>
              <a:rPr lang="en-ID" sz="1200" dirty="0">
                <a:solidFill>
                  <a:srgbClr val="FF0000"/>
                </a:solidFill>
              </a:rPr>
              <a:t>,</a:t>
            </a:r>
          </a:p>
          <a:p>
            <a:pPr marL="0" indent="0">
              <a:buNone/>
            </a:pPr>
            <a:r>
              <a:rPr lang="en-ID" sz="1200" dirty="0">
                <a:solidFill>
                  <a:srgbClr val="FF0000"/>
                </a:solidFill>
              </a:rPr>
              <a:t>                    </a:t>
            </a:r>
            <a:r>
              <a:rPr lang="en-ID" sz="1200" dirty="0" err="1">
                <a:solidFill>
                  <a:srgbClr val="FF0000"/>
                </a:solidFill>
              </a:rPr>
              <a:t>onChanged</a:t>
            </a:r>
            <a:r>
              <a:rPr lang="en-ID" sz="1200" dirty="0">
                <a:solidFill>
                  <a:srgbClr val="FF0000"/>
                </a:solidFill>
              </a:rPr>
              <a:t>: (v) {}, </a:t>
            </a:r>
          </a:p>
          <a:p>
            <a:pPr marL="0" indent="0">
              <a:buNone/>
            </a:pPr>
            <a:r>
              <a:rPr lang="en-ID" sz="1200" dirty="0">
                <a:solidFill>
                  <a:srgbClr val="FF0000"/>
                </a:solidFill>
              </a:rPr>
              <a:t>                    </a:t>
            </a:r>
            <a:r>
              <a:rPr lang="en-ID" sz="1200" dirty="0" err="1">
                <a:solidFill>
                  <a:srgbClr val="FF0000"/>
                </a:solidFill>
              </a:rPr>
              <a:t>keyboardType</a:t>
            </a:r>
            <a:r>
              <a:rPr lang="en-ID" sz="1200" dirty="0">
                <a:solidFill>
                  <a:srgbClr val="FF0000"/>
                </a:solidFill>
              </a:rPr>
              <a:t>: </a:t>
            </a:r>
            <a:r>
              <a:rPr lang="en-ID" sz="1200" dirty="0" err="1">
                <a:solidFill>
                  <a:srgbClr val="FF0000"/>
                </a:solidFill>
              </a:rPr>
              <a:t>TextInputType.multiline</a:t>
            </a:r>
            <a:r>
              <a:rPr lang="en-ID" sz="1200" dirty="0">
                <a:solidFill>
                  <a:srgbClr val="FF0000"/>
                </a:solidFill>
              </a:rPr>
              <a:t>,</a:t>
            </a:r>
          </a:p>
          <a:p>
            <a:pPr marL="0" indent="0">
              <a:buNone/>
            </a:pPr>
            <a:r>
              <a:rPr lang="en-ID" sz="1200" dirty="0">
                <a:solidFill>
                  <a:srgbClr val="FF0000"/>
                </a:solidFill>
              </a:rPr>
              <a:t>                                  </a:t>
            </a:r>
            <a:r>
              <a:rPr lang="en-ID" sz="1200" dirty="0" err="1">
                <a:solidFill>
                  <a:srgbClr val="FF0000"/>
                </a:solidFill>
              </a:rPr>
              <a:t>minLines</a:t>
            </a:r>
            <a:r>
              <a:rPr lang="en-ID" sz="1200" dirty="0">
                <a:solidFill>
                  <a:srgbClr val="FF0000"/>
                </a:solidFill>
              </a:rPr>
              <a:t>: 4,</a:t>
            </a:r>
          </a:p>
          <a:p>
            <a:pPr marL="0" indent="0">
              <a:buNone/>
            </a:pPr>
            <a:r>
              <a:rPr lang="en-ID" sz="1200" dirty="0">
                <a:solidFill>
                  <a:srgbClr val="FF0000"/>
                </a:solidFill>
              </a:rPr>
              <a:t>                                  </a:t>
            </a:r>
            <a:r>
              <a:rPr lang="en-ID" sz="1200" dirty="0" err="1">
                <a:solidFill>
                  <a:srgbClr val="FF0000"/>
                </a:solidFill>
              </a:rPr>
              <a:t>maxLines</a:t>
            </a:r>
            <a:r>
              <a:rPr lang="en-ID" sz="1200" dirty="0">
                <a:solidFill>
                  <a:srgbClr val="FF0000"/>
                </a:solidFill>
              </a:rPr>
              <a:t>: null,</a:t>
            </a:r>
          </a:p>
          <a:p>
            <a:pPr marL="0" indent="0">
              <a:buNone/>
            </a:pPr>
            <a:r>
              <a:rPr lang="en-ID" sz="1200" dirty="0">
                <a:solidFill>
                  <a:srgbClr val="FF0000"/>
                </a:solidFill>
              </a:rPr>
              <a:t>                 )</a:t>
            </a:r>
          </a:p>
          <a:p>
            <a:pPr marL="0" indent="0">
              <a:buNone/>
            </a:pPr>
            <a:r>
              <a:rPr lang="en-US" sz="1800" dirty="0">
                <a:latin typeface="Calibri" panose="020F0502020204030204" pitchFamily="34" charset="0"/>
                <a:cs typeface="Calibri" panose="020F0502020204030204" pitchFamily="34" charset="0"/>
              </a:rPr>
              <a:t>Add variable to store char number left. </a:t>
            </a:r>
          </a:p>
          <a:p>
            <a:pPr marL="0" indent="0">
              <a:spcBef>
                <a:spcPts val="0"/>
              </a:spcBef>
              <a:buNone/>
            </a:pPr>
            <a:r>
              <a:rPr lang="en-US" sz="1800" dirty="0">
                <a:latin typeface="Calibri" panose="020F0502020204030204" pitchFamily="34" charset="0"/>
                <a:cs typeface="Calibri" panose="020F0502020204030204" pitchFamily="34" charset="0"/>
              </a:rPr>
              <a:t>Initiate with 200-character in the description </a:t>
            </a:r>
            <a:r>
              <a:rPr lang="en-US" sz="1800" dirty="0" err="1">
                <a:latin typeface="Calibri" panose="020F0502020204030204" pitchFamily="34" charset="0"/>
                <a:cs typeface="Calibri" panose="020F0502020204030204" pitchFamily="34" charset="0"/>
              </a:rPr>
              <a:t>textfield</a:t>
            </a:r>
            <a:r>
              <a:rPr lang="en-US" sz="1800" dirty="0">
                <a:latin typeface="Calibri" panose="020F0502020204030204" pitchFamily="34" charset="0"/>
                <a:cs typeface="Calibri" panose="020F0502020204030204" pitchFamily="34" charset="0"/>
              </a:rPr>
              <a:t> </a:t>
            </a:r>
            <a:endParaRPr lang="en-ID" sz="1000" dirty="0">
              <a:solidFill>
                <a:srgbClr val="FF0000"/>
              </a:solidFill>
              <a:latin typeface="Consolas" panose="020B0609020204030204" pitchFamily="49" charset="0"/>
              <a:cs typeface="Consolas" panose="020B0609020204030204" pitchFamily="49" charset="0"/>
            </a:endParaRPr>
          </a:p>
          <a:p>
            <a:pPr marL="0" indent="0">
              <a:buNone/>
            </a:pPr>
            <a:r>
              <a:rPr lang="en-ID" sz="1200" dirty="0">
                <a:solidFill>
                  <a:srgbClr val="FF0000"/>
                </a:solidFill>
                <a:latin typeface="Consolas" panose="020B0609020204030204" pitchFamily="49" charset="0"/>
                <a:cs typeface="Consolas" panose="020B0609020204030204" pitchFamily="49" charset="0"/>
              </a:rPr>
              <a:t>int _</a:t>
            </a:r>
            <a:r>
              <a:rPr lang="en-ID" sz="1200" dirty="0" err="1">
                <a:solidFill>
                  <a:srgbClr val="FF0000"/>
                </a:solidFill>
                <a:latin typeface="Consolas" panose="020B0609020204030204" pitchFamily="49" charset="0"/>
                <a:cs typeface="Consolas" panose="020B0609020204030204" pitchFamily="49" charset="0"/>
              </a:rPr>
              <a:t>charleft</a:t>
            </a:r>
            <a:r>
              <a:rPr lang="en-ID" sz="1200" dirty="0">
                <a:solidFill>
                  <a:srgbClr val="FF0000"/>
                </a:solidFill>
                <a:latin typeface="Consolas" panose="020B0609020204030204" pitchFamily="49" charset="0"/>
                <a:cs typeface="Consolas" panose="020B0609020204030204" pitchFamily="49" charset="0"/>
              </a:rPr>
              <a:t>=0;</a:t>
            </a:r>
          </a:p>
          <a:p>
            <a:pPr marL="0" indent="0">
              <a:buNone/>
            </a:pPr>
            <a:endParaRPr lang="en-ID" sz="1200" dirty="0">
              <a:solidFill>
                <a:srgbClr val="FF0000"/>
              </a:solidFill>
              <a:latin typeface="Consolas" panose="020B0609020204030204" pitchFamily="49" charset="0"/>
              <a:cs typeface="Consolas" panose="020B0609020204030204" pitchFamily="49" charset="0"/>
            </a:endParaRPr>
          </a:p>
          <a:p>
            <a:pPr marL="0" indent="0">
              <a:buNone/>
            </a:pPr>
            <a:r>
              <a:rPr lang="en-ID" sz="1400" dirty="0" err="1">
                <a:latin typeface="Consolas" panose="020B0609020204030204" pitchFamily="49" charset="0"/>
                <a:cs typeface="Consolas" panose="020B0609020204030204" pitchFamily="49" charset="0"/>
              </a:rPr>
              <a:t>initState</a:t>
            </a:r>
            <a:r>
              <a:rPr lang="en-ID" sz="1400" dirty="0">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_</a:t>
            </a:r>
            <a:r>
              <a:rPr lang="en-ID" sz="1200" dirty="0" err="1">
                <a:solidFill>
                  <a:srgbClr val="FF0000"/>
                </a:solidFill>
                <a:latin typeface="Consolas" panose="020B0609020204030204" pitchFamily="49" charset="0"/>
                <a:cs typeface="Consolas" panose="020B0609020204030204" pitchFamily="49" charset="0"/>
              </a:rPr>
              <a:t>charleft</a:t>
            </a:r>
            <a:r>
              <a:rPr lang="en-ID" sz="1200" dirty="0">
                <a:solidFill>
                  <a:srgbClr val="FF0000"/>
                </a:solidFill>
                <a:latin typeface="Consolas" panose="020B0609020204030204" pitchFamily="49" charset="0"/>
                <a:cs typeface="Consolas" panose="020B0609020204030204" pitchFamily="49" charset="0"/>
              </a:rPr>
              <a:t> = 200 - _</a:t>
            </a:r>
            <a:r>
              <a:rPr lang="en-ID" sz="1200" dirty="0" err="1">
                <a:solidFill>
                  <a:srgbClr val="FF0000"/>
                </a:solidFill>
                <a:latin typeface="Consolas" panose="020B0609020204030204" pitchFamily="49" charset="0"/>
                <a:cs typeface="Consolas" panose="020B0609020204030204" pitchFamily="49" charset="0"/>
              </a:rPr>
              <a:t>recipeDescController.text.length</a:t>
            </a:r>
            <a:r>
              <a:rPr lang="en-ID" sz="1200" dirty="0">
                <a:solidFill>
                  <a:srgbClr val="FF0000"/>
                </a:solidFill>
                <a:latin typeface="Consolas" panose="020B0609020204030204" pitchFamily="49" charset="0"/>
                <a:cs typeface="Consolas" panose="020B0609020204030204" pitchFamily="49" charset="0"/>
              </a:rPr>
              <a:t>;</a:t>
            </a:r>
            <a:endParaRPr lang="en-US" sz="1200" dirty="0">
              <a:latin typeface="Calibri" panose="020F0502020204030204" pitchFamily="34" charset="0"/>
              <a:cs typeface="Calibri" panose="020F0502020204030204" pitchFamily="34" charset="0"/>
            </a:endParaRP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Content Placeholder 5">
            <a:extLst>
              <a:ext uri="{FF2B5EF4-FFF2-40B4-BE49-F238E27FC236}">
                <a16:creationId xmlns:a16="http://schemas.microsoft.com/office/drawing/2014/main" id="{CC3D375A-20BD-224F-9E01-3AE02A55BA0E}"/>
              </a:ext>
            </a:extLst>
          </p:cNvPr>
          <p:cNvSpPr txBox="1">
            <a:spLocks/>
          </p:cNvSpPr>
          <p:nvPr/>
        </p:nvSpPr>
        <p:spPr>
          <a:xfrm>
            <a:off x="5284809" y="737282"/>
            <a:ext cx="3859191" cy="404847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a:latin typeface="Calibri" panose="020F0502020204030204" pitchFamily="34" charset="0"/>
                <a:cs typeface="Calibri" panose="020F0502020204030204" pitchFamily="34" charset="0"/>
              </a:rPr>
              <a:t>Add </a:t>
            </a:r>
            <a:r>
              <a:rPr lang="en-US" sz="1800" dirty="0" err="1">
                <a:latin typeface="Calibri" panose="020F0502020204030204" pitchFamily="34" charset="0"/>
                <a:cs typeface="Calibri" panose="020F0502020204030204" pitchFamily="34" charset="0"/>
              </a:rPr>
              <a:t>onChange</a:t>
            </a:r>
            <a:r>
              <a:rPr lang="id-ID" sz="1800" dirty="0">
                <a:latin typeface="Calibri" panose="020F0502020204030204" pitchFamily="34" charset="0"/>
                <a:cs typeface="Calibri" panose="020F0502020204030204" pitchFamily="34" charset="0"/>
              </a:rPr>
              <a:t>d</a:t>
            </a:r>
            <a:r>
              <a:rPr lang="en-US" sz="1800" dirty="0">
                <a:latin typeface="Calibri" panose="020F0502020204030204" pitchFamily="34" charset="0"/>
                <a:cs typeface="Calibri" panose="020F0502020204030204" pitchFamily="34" charset="0"/>
              </a:rPr>
              <a:t> that update the _</a:t>
            </a:r>
            <a:r>
              <a:rPr lang="en-US" sz="1800" dirty="0" err="1">
                <a:latin typeface="Calibri" panose="020F0502020204030204" pitchFamily="34" charset="0"/>
                <a:cs typeface="Calibri" panose="020F0502020204030204" pitchFamily="34" charset="0"/>
              </a:rPr>
              <a:t>charleft</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variabel</a:t>
            </a:r>
            <a:r>
              <a:rPr lang="en-US" sz="1800" dirty="0">
                <a:latin typeface="Calibri" panose="020F0502020204030204" pitchFamily="34" charset="0"/>
                <a:cs typeface="Calibri" panose="020F0502020204030204" pitchFamily="34" charset="0"/>
              </a:rPr>
              <a:t> and calling </a:t>
            </a:r>
            <a:r>
              <a:rPr lang="en-US" sz="1800" dirty="0" err="1">
                <a:latin typeface="Calibri" panose="020F0502020204030204" pitchFamily="34" charset="0"/>
                <a:cs typeface="Calibri" panose="020F0502020204030204" pitchFamily="34" charset="0"/>
              </a:rPr>
              <a:t>setState</a:t>
            </a:r>
            <a:r>
              <a:rPr lang="en-US" sz="1800" dirty="0">
                <a:latin typeface="Calibri" panose="020F0502020204030204" pitchFamily="34" charset="0"/>
                <a:cs typeface="Calibri" panose="020F0502020204030204" pitchFamily="34" charset="0"/>
              </a:rPr>
              <a:t> </a:t>
            </a:r>
            <a:endParaRPr lang="en-US" sz="1000" dirty="0">
              <a:solidFill>
                <a:srgbClr val="FF0000"/>
              </a:solidFill>
              <a:latin typeface="Consolas" panose="020B0609020204030204" pitchFamily="49" charset="0"/>
              <a:cs typeface="Consolas" panose="020B0609020204030204" pitchFamily="49" charset="0"/>
            </a:endParaRPr>
          </a:p>
          <a:p>
            <a:pPr marL="0" indent="0">
              <a:buNone/>
            </a:pPr>
            <a:r>
              <a:rPr lang="en-ID" sz="1200" dirty="0">
                <a:solidFill>
                  <a:srgbClr val="FF0000"/>
                </a:solidFill>
              </a:rPr>
              <a:t>   </a:t>
            </a:r>
            <a:r>
              <a:rPr lang="en-ID" sz="1200" dirty="0" err="1">
                <a:latin typeface="Consolas" panose="020B0609020204030204" pitchFamily="49" charset="0"/>
                <a:cs typeface="Consolas" panose="020B0609020204030204" pitchFamily="49" charset="0"/>
              </a:rPr>
              <a:t>onChanged</a:t>
            </a:r>
            <a:r>
              <a:rPr lang="en-ID" sz="1200" dirty="0">
                <a:latin typeface="Consolas" panose="020B0609020204030204" pitchFamily="49" charset="0"/>
                <a:cs typeface="Consolas" panose="020B0609020204030204" pitchFamily="49" charset="0"/>
              </a:rPr>
              <a:t>: (v) {</a:t>
            </a:r>
          </a:p>
          <a:p>
            <a:pPr marL="0" indent="0">
              <a:buNone/>
            </a:pPr>
            <a:r>
              <a:rPr lang="en-ID" sz="1200" dirty="0">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setState</a:t>
            </a:r>
            <a:r>
              <a:rPr lang="en-ID" sz="1200" dirty="0">
                <a:solidFill>
                  <a:srgbClr val="FF0000"/>
                </a:solidFill>
                <a:latin typeface="Consolas" panose="020B0609020204030204" pitchFamily="49" charset="0"/>
                <a:cs typeface="Consolas" panose="020B0609020204030204" pitchFamily="49" charset="0"/>
              </a:rPr>
              <a:t>(() {     </a:t>
            </a:r>
          </a:p>
          <a:p>
            <a:pPr marL="0" indent="0">
              <a:buNone/>
            </a:pPr>
            <a:r>
              <a:rPr lang="en-ID" sz="1200" dirty="0">
                <a:solidFill>
                  <a:srgbClr val="FF0000"/>
                </a:solidFill>
                <a:latin typeface="Consolas" panose="020B0609020204030204" pitchFamily="49" charset="0"/>
                <a:cs typeface="Consolas" panose="020B0609020204030204" pitchFamily="49" charset="0"/>
              </a:rPr>
              <a:t>	          _</a:t>
            </a:r>
            <a:r>
              <a:rPr lang="en-ID" sz="1200" dirty="0" err="1">
                <a:solidFill>
                  <a:srgbClr val="FF0000"/>
                </a:solidFill>
                <a:latin typeface="Consolas" panose="020B0609020204030204" pitchFamily="49" charset="0"/>
                <a:cs typeface="Consolas" panose="020B0609020204030204" pitchFamily="49" charset="0"/>
              </a:rPr>
              <a:t>charleft</a:t>
            </a:r>
            <a:r>
              <a:rPr lang="en-ID" sz="1200" dirty="0">
                <a:solidFill>
                  <a:srgbClr val="FF0000"/>
                </a:solidFill>
                <a:latin typeface="Consolas" panose="020B0609020204030204" pitchFamily="49" charset="0"/>
                <a:cs typeface="Consolas" panose="020B0609020204030204" pitchFamily="49" charset="0"/>
              </a:rPr>
              <a:t> = 200 - </a:t>
            </a:r>
            <a:r>
              <a:rPr lang="en-ID" sz="1200" dirty="0" err="1">
                <a:solidFill>
                  <a:srgbClr val="FF0000"/>
                </a:solidFill>
                <a:latin typeface="Consolas" panose="020B0609020204030204" pitchFamily="49" charset="0"/>
                <a:cs typeface="Consolas" panose="020B0609020204030204" pitchFamily="49" charset="0"/>
              </a:rPr>
              <a:t>v.length</a:t>
            </a:r>
            <a:r>
              <a:rPr lang="en-ID" sz="1200" dirty="0">
                <a:solidFill>
                  <a:srgbClr val="FF0000"/>
                </a:solidFill>
                <a:latin typeface="Consolas" panose="020B0609020204030204" pitchFamily="49" charset="0"/>
                <a:cs typeface="Consolas" panose="020B0609020204030204" pitchFamily="49" charset="0"/>
              </a:rPr>
              <a:t>;                               </a:t>
            </a:r>
          </a:p>
          <a:p>
            <a:pPr marL="0" indent="0">
              <a:buNone/>
            </a:pPr>
            <a:r>
              <a:rPr lang="en-ID" sz="1200" dirty="0">
                <a:solidFill>
                  <a:srgbClr val="FF0000"/>
                </a:solidFill>
                <a:latin typeface="Consolas" panose="020B0609020204030204" pitchFamily="49" charset="0"/>
                <a:cs typeface="Consolas" panose="020B0609020204030204" pitchFamily="49" charset="0"/>
              </a:rPr>
              <a:t>            });</a:t>
            </a:r>
          </a:p>
          <a:p>
            <a:pPr marL="0" indent="0">
              <a:buNone/>
            </a:pPr>
            <a:r>
              <a:rPr lang="en-ID" sz="1200" dirty="0">
                <a:latin typeface="Consolas" panose="020B0609020204030204" pitchFamily="49" charset="0"/>
                <a:cs typeface="Consolas" panose="020B0609020204030204" pitchFamily="49" charset="0"/>
              </a:rPr>
              <a:t>  },</a:t>
            </a:r>
          </a:p>
          <a:p>
            <a:pPr marL="0" indent="0">
              <a:buFont typeface="Arial"/>
              <a:buNone/>
            </a:pPr>
            <a:endParaRPr lang="en-ID" sz="1000" dirty="0">
              <a:solidFill>
                <a:srgbClr val="FF0000"/>
              </a:solidFill>
              <a:latin typeface="Consolas" panose="020B0609020204030204" pitchFamily="49" charset="0"/>
              <a:cs typeface="Consolas" panose="020B0609020204030204" pitchFamily="49" charset="0"/>
            </a:endParaRPr>
          </a:p>
          <a:p>
            <a:pPr marL="0" indent="0">
              <a:buFont typeface="Arial"/>
              <a:buNone/>
            </a:pPr>
            <a:r>
              <a:rPr lang="en-US" sz="1800" dirty="0">
                <a:latin typeface="Calibri" panose="020F0502020204030204" pitchFamily="34" charset="0"/>
                <a:cs typeface="Calibri" panose="020F0502020204030204" pitchFamily="34" charset="0"/>
              </a:rPr>
              <a:t>Add Text for showing char number left .</a:t>
            </a:r>
          </a:p>
          <a:p>
            <a:pPr marL="0" indent="0">
              <a:buNone/>
            </a:pPr>
            <a:r>
              <a:rPr lang="en-ID" sz="1200" dirty="0">
                <a:solidFill>
                  <a:srgbClr val="FF0000"/>
                </a:solidFill>
                <a:latin typeface="Consolas" panose="020B0609020204030204" pitchFamily="49" charset="0"/>
                <a:cs typeface="Consolas" panose="020B0609020204030204" pitchFamily="49" charset="0"/>
              </a:rPr>
              <a:t>Text("char left : $_</a:t>
            </a:r>
            <a:r>
              <a:rPr lang="en-ID" sz="1200" dirty="0" err="1">
                <a:solidFill>
                  <a:srgbClr val="FF0000"/>
                </a:solidFill>
                <a:latin typeface="Consolas" panose="020B0609020204030204" pitchFamily="49" charset="0"/>
                <a:cs typeface="Consolas" panose="020B0609020204030204" pitchFamily="49" charset="0"/>
              </a:rPr>
              <a:t>charleft</a:t>
            </a:r>
            <a:r>
              <a:rPr lang="en-ID" sz="1200" dirty="0">
                <a:solidFill>
                  <a:srgbClr val="FF0000"/>
                </a:solidFill>
                <a:latin typeface="Consolas" panose="020B0609020204030204" pitchFamily="49" charset="0"/>
                <a:cs typeface="Consolas" panose="020B0609020204030204" pitchFamily="49" charset="0"/>
              </a:rPr>
              <a:t>")</a:t>
            </a:r>
            <a:endParaRPr lang="en-US" sz="18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46A147D-AE9D-FF43-AEF6-87743ECCE3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6390" y="3382194"/>
            <a:ext cx="2396490" cy="1562313"/>
          </a:xfrm>
          <a:prstGeom prst="rect">
            <a:avLst/>
          </a:prstGeom>
        </p:spPr>
      </p:pic>
      <p:cxnSp>
        <p:nvCxnSpPr>
          <p:cNvPr id="4" name="Straight Arrow Connector 3">
            <a:extLst>
              <a:ext uri="{FF2B5EF4-FFF2-40B4-BE49-F238E27FC236}">
                <a16:creationId xmlns:a16="http://schemas.microsoft.com/office/drawing/2014/main" id="{0C300CAD-CE5E-F64A-BAD4-6324AE2E251A}"/>
              </a:ext>
            </a:extLst>
          </p:cNvPr>
          <p:cNvCxnSpPr/>
          <p:nvPr/>
        </p:nvCxnSpPr>
        <p:spPr>
          <a:xfrm flipH="1" flipV="1">
            <a:off x="2483576" y="1645920"/>
            <a:ext cx="3342458" cy="1219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0660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4C8BA-E740-FC46-BCA2-15FA82E840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40393" y="737282"/>
            <a:ext cx="2342052" cy="4149952"/>
          </a:xfrm>
          <a:prstGeom prst="rect">
            <a:avLst/>
          </a:prstGeom>
        </p:spPr>
      </p:pic>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itle 1">
            <a:extLst>
              <a:ext uri="{FF2B5EF4-FFF2-40B4-BE49-F238E27FC236}">
                <a16:creationId xmlns:a16="http://schemas.microsoft.com/office/drawing/2014/main" id="{54604FF3-37A1-CD40-89DB-A8C92BE6AB19}"/>
              </a:ext>
            </a:extLst>
          </p:cNvPr>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onSubmitted</a:t>
            </a:r>
            <a:r>
              <a:rPr lang="en-US" sz="3600" b="1" dirty="0">
                <a:solidFill>
                  <a:srgbClr val="000090"/>
                </a:solidFill>
              </a:rPr>
              <a:t> and </a:t>
            </a:r>
            <a:r>
              <a:rPr lang="en-US" sz="3600" b="1" dirty="0" err="1">
                <a:solidFill>
                  <a:srgbClr val="000090"/>
                </a:solidFill>
              </a:rPr>
              <a:t>setState</a:t>
            </a:r>
            <a:endParaRPr lang="en-US" sz="3600" b="1" dirty="0">
              <a:solidFill>
                <a:srgbClr val="000090"/>
              </a:solidFill>
            </a:endParaRPr>
          </a:p>
        </p:txBody>
      </p:sp>
      <p:cxnSp>
        <p:nvCxnSpPr>
          <p:cNvPr id="11" name="Straight Connector 10">
            <a:extLst>
              <a:ext uri="{FF2B5EF4-FFF2-40B4-BE49-F238E27FC236}">
                <a16:creationId xmlns:a16="http://schemas.microsoft.com/office/drawing/2014/main" id="{85979315-5744-9940-8544-EB3809529F49}"/>
              </a:ext>
            </a:extLst>
          </p:cNvPr>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2" name="Content Placeholder 5">
            <a:extLst>
              <a:ext uri="{FF2B5EF4-FFF2-40B4-BE49-F238E27FC236}">
                <a16:creationId xmlns:a16="http://schemas.microsoft.com/office/drawing/2014/main" id="{F0C8DBF1-2944-4741-98DD-CB1888FB1345}"/>
              </a:ext>
            </a:extLst>
          </p:cNvPr>
          <p:cNvSpPr>
            <a:spLocks noGrp="1"/>
          </p:cNvSpPr>
          <p:nvPr>
            <p:ph idx="1"/>
          </p:nvPr>
        </p:nvSpPr>
        <p:spPr>
          <a:xfrm>
            <a:off x="460376" y="737282"/>
            <a:ext cx="4590595" cy="4048474"/>
          </a:xfrm>
        </p:spPr>
        <p:txBody>
          <a:bodyPr>
            <a:noAutofit/>
          </a:bodyPr>
          <a:lstStyle/>
          <a:p>
            <a:pPr marL="0" indent="0">
              <a:buNone/>
            </a:pPr>
            <a:r>
              <a:rPr lang="en-US" sz="1800" dirty="0" err="1">
                <a:latin typeface="Calibri" panose="020F0502020204030204" pitchFamily="34" charset="0"/>
                <a:cs typeface="Calibri" panose="020F0502020204030204" pitchFamily="34" charset="0"/>
              </a:rPr>
              <a:t>onSubmitted</a:t>
            </a:r>
            <a:r>
              <a:rPr lang="en-US" sz="1800" dirty="0">
                <a:latin typeface="Calibri" panose="020F0502020204030204" pitchFamily="34" charset="0"/>
                <a:cs typeface="Calibri" panose="020F0502020204030204" pitchFamily="34" charset="0"/>
              </a:rPr>
              <a:t> is raised when user finishes texting and push Enter or Return keys. Add new </a:t>
            </a:r>
            <a:r>
              <a:rPr lang="en-US" sz="1800" dirty="0" err="1">
                <a:latin typeface="Calibri" panose="020F0502020204030204" pitchFamily="34" charset="0"/>
                <a:cs typeface="Calibri" panose="020F0502020204030204" pitchFamily="34" charset="0"/>
              </a:rPr>
              <a:t>TextField</a:t>
            </a:r>
            <a:r>
              <a:rPr lang="en-US" sz="1800" dirty="0">
                <a:latin typeface="Calibri" panose="020F0502020204030204" pitchFamily="34" charset="0"/>
                <a:cs typeface="Calibri" panose="020F0502020204030204" pitchFamily="34" charset="0"/>
              </a:rPr>
              <a:t> for storing photo URL of the recipe. Also add an Image widget to open the URL of the recipe. (don’t forget to setup the controller)</a:t>
            </a:r>
            <a:endParaRPr lang="en-ID" sz="1200" dirty="0">
              <a:solidFill>
                <a:srgbClr val="FF0000"/>
              </a:solidFill>
            </a:endParaRPr>
          </a:p>
          <a:p>
            <a:pPr marL="0" indent="0">
              <a:buNone/>
            </a:pP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TextField</a:t>
            </a:r>
            <a:r>
              <a:rPr lang="en-ID" sz="12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             controller: _</a:t>
            </a:r>
            <a:r>
              <a:rPr lang="en-ID" sz="1200" dirty="0" err="1">
                <a:solidFill>
                  <a:srgbClr val="FF0000"/>
                </a:solidFill>
                <a:latin typeface="Consolas" panose="020B0609020204030204" pitchFamily="49" charset="0"/>
                <a:cs typeface="Consolas" panose="020B0609020204030204" pitchFamily="49" charset="0"/>
              </a:rPr>
              <a:t>recipePhotoController</a:t>
            </a:r>
            <a:r>
              <a:rPr lang="en-ID" sz="1200" dirty="0">
                <a:solidFill>
                  <a:srgbClr val="FF0000"/>
                </a:solidFill>
                <a:latin typeface="Consolas" panose="020B0609020204030204" pitchFamily="49" charset="0"/>
                <a:cs typeface="Consolas" panose="020B0609020204030204" pitchFamily="49" charset="0"/>
              </a:rPr>
              <a:t>,</a:t>
            </a:r>
          </a:p>
          <a:p>
            <a:pPr marL="0" indent="0">
              <a:buNone/>
            </a:pP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onSubmitted</a:t>
            </a:r>
            <a:r>
              <a:rPr lang="en-ID" sz="1200" dirty="0">
                <a:solidFill>
                  <a:srgbClr val="FF0000"/>
                </a:solidFill>
                <a:latin typeface="Consolas" panose="020B0609020204030204" pitchFamily="49" charset="0"/>
                <a:cs typeface="Consolas" panose="020B0609020204030204" pitchFamily="49" charset="0"/>
              </a:rPr>
              <a:t>: (v) {</a:t>
            </a:r>
          </a:p>
          <a:p>
            <a:pPr marL="0" indent="0">
              <a:buNone/>
            </a:pP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setState</a:t>
            </a:r>
            <a:r>
              <a:rPr lang="en-ID" sz="1200" dirty="0">
                <a:solidFill>
                  <a:srgbClr val="FF0000"/>
                </a:solidFill>
                <a:latin typeface="Consolas" panose="020B0609020204030204" pitchFamily="49" charset="0"/>
                <a:cs typeface="Consolas" panose="020B0609020204030204" pitchFamily="49" charset="0"/>
              </a:rPr>
              <a:t>(() {});</a:t>
            </a:r>
          </a:p>
          <a:p>
            <a:pPr marL="0" indent="0">
              <a:buNone/>
            </a:pPr>
            <a:r>
              <a:rPr lang="en-ID" sz="1200" dirty="0">
                <a:solidFill>
                  <a:srgbClr val="FF0000"/>
                </a:solidFill>
                <a:latin typeface="Consolas" panose="020B0609020204030204" pitchFamily="49" charset="0"/>
                <a:cs typeface="Consolas" panose="020B0609020204030204" pitchFamily="49" charset="0"/>
              </a:rPr>
              <a:t>                          },</a:t>
            </a:r>
          </a:p>
          <a:p>
            <a:pPr marL="0" indent="0">
              <a:buNone/>
            </a:pPr>
            <a:r>
              <a:rPr lang="en-ID" sz="1200" dirty="0">
                <a:solidFill>
                  <a:srgbClr val="FF0000"/>
                </a:solidFill>
                <a:latin typeface="Consolas" panose="020B0609020204030204" pitchFamily="49" charset="0"/>
                <a:cs typeface="Consolas" panose="020B0609020204030204" pitchFamily="49" charset="0"/>
              </a:rPr>
              <a:t>            ),</a:t>
            </a:r>
          </a:p>
          <a:p>
            <a:pPr marL="0" indent="0">
              <a:buNone/>
            </a:pP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Image.network</a:t>
            </a:r>
            <a:r>
              <a:rPr lang="en-ID" sz="1200" dirty="0">
                <a:solidFill>
                  <a:srgbClr val="FF0000"/>
                </a:solidFill>
                <a:latin typeface="Consolas" panose="020B0609020204030204" pitchFamily="49" charset="0"/>
                <a:cs typeface="Consolas" panose="020B0609020204030204" pitchFamily="49" charset="0"/>
              </a:rPr>
              <a:t>(_</a:t>
            </a:r>
            <a:r>
              <a:rPr lang="en-ID" sz="1200" dirty="0" err="1">
                <a:solidFill>
                  <a:srgbClr val="FF0000"/>
                </a:solidFill>
                <a:latin typeface="Consolas" panose="020B0609020204030204" pitchFamily="49" charset="0"/>
                <a:cs typeface="Consolas" panose="020B0609020204030204" pitchFamily="49" charset="0"/>
              </a:rPr>
              <a:t>recipePhotoController.text</a:t>
            </a:r>
            <a:r>
              <a:rPr lang="en-ID" sz="1200" dirty="0">
                <a:solidFill>
                  <a:srgbClr val="FF0000"/>
                </a:solidFill>
                <a:latin typeface="Consolas" panose="020B0609020204030204" pitchFamily="49" charset="0"/>
                <a:cs typeface="Consolas" panose="020B0609020204030204" pitchFamily="49" charset="0"/>
              </a:rPr>
              <a:t>)</a:t>
            </a:r>
            <a:endParaRPr lang="en-US" sz="18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C8D1EA5-9F80-E45D-9AB4-7CDF9AFD4009}"/>
              </a:ext>
            </a:extLst>
          </p:cNvPr>
          <p:cNvSpPr txBox="1"/>
          <p:nvPr/>
        </p:nvSpPr>
        <p:spPr>
          <a:xfrm>
            <a:off x="5050971" y="4316010"/>
            <a:ext cx="4014534" cy="73866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If you encounter overflow problem while rendering the page, don’t forget to apply </a:t>
            </a:r>
            <a:r>
              <a:rPr lang="en-US" sz="1400" dirty="0" err="1"/>
              <a:t>SingleChildScrollView</a:t>
            </a:r>
            <a:endParaRPr lang="en-US" sz="1400" dirty="0"/>
          </a:p>
        </p:txBody>
      </p:sp>
    </p:spTree>
    <p:extLst>
      <p:ext uri="{BB962C8B-B14F-4D97-AF65-F5344CB8AC3E}">
        <p14:creationId xmlns:p14="http://schemas.microsoft.com/office/powerpoint/2010/main" val="353704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6000" b="1" dirty="0">
                <a:solidFill>
                  <a:schemeClr val="accent1">
                    <a:lumMod val="20000"/>
                    <a:lumOff val="80000"/>
                  </a:schemeClr>
                </a:solidFill>
              </a:rPr>
              <a:t>BUTTONs</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03</a:t>
            </a:r>
          </a:p>
        </p:txBody>
      </p:sp>
    </p:spTree>
    <p:extLst>
      <p:ext uri="{BB962C8B-B14F-4D97-AF65-F5344CB8AC3E}">
        <p14:creationId xmlns:p14="http://schemas.microsoft.com/office/powerpoint/2010/main" val="896586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6600" b="1" dirty="0">
                <a:solidFill>
                  <a:schemeClr val="accent1">
                    <a:lumMod val="20000"/>
                    <a:lumOff val="80000"/>
                  </a:schemeClr>
                </a:solidFill>
              </a:rPr>
              <a:t>LIST VIEW</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01</a:t>
            </a:r>
          </a:p>
        </p:txBody>
      </p:sp>
    </p:spTree>
    <p:extLst>
      <p:ext uri="{BB962C8B-B14F-4D97-AF65-F5344CB8AC3E}">
        <p14:creationId xmlns:p14="http://schemas.microsoft.com/office/powerpoint/2010/main" val="2199896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Buttons</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4933B277-B975-8B47-BFC0-F3CFF03CF32D}"/>
              </a:ext>
            </a:extLst>
          </p:cNvPr>
          <p:cNvSpPr/>
          <p:nvPr/>
        </p:nvSpPr>
        <p:spPr>
          <a:xfrm>
            <a:off x="307975" y="993548"/>
            <a:ext cx="8351520" cy="2308324"/>
          </a:xfrm>
          <a:prstGeom prst="rect">
            <a:avLst/>
          </a:prstGeom>
        </p:spPr>
        <p:txBody>
          <a:bodyPr wrap="square">
            <a:spAutoFit/>
          </a:bodyPr>
          <a:lstStyle/>
          <a:p>
            <a:pPr marL="285750" indent="-285750">
              <a:buFont typeface="Arial" panose="020B0604020202020204" pitchFamily="34" charset="0"/>
              <a:buChar char="•"/>
            </a:pPr>
            <a:r>
              <a:rPr lang="en-ID" dirty="0">
                <a:latin typeface="Roboto" panose="02000000000000000000" pitchFamily="2" charset="0"/>
              </a:rPr>
              <a:t>Three types: </a:t>
            </a:r>
            <a:r>
              <a:rPr lang="en-ID" b="1" dirty="0" err="1"/>
              <a:t>TextButton</a:t>
            </a:r>
            <a:r>
              <a:rPr lang="en-ID" dirty="0">
                <a:latin typeface="Roboto" panose="02000000000000000000" pitchFamily="2" charset="0"/>
              </a:rPr>
              <a:t>, </a:t>
            </a:r>
            <a:r>
              <a:rPr lang="en-ID" b="1" dirty="0" err="1"/>
              <a:t>ElevatedButton</a:t>
            </a:r>
            <a:r>
              <a:rPr lang="en-ID" dirty="0">
                <a:latin typeface="Roboto" panose="02000000000000000000" pitchFamily="2" charset="0"/>
              </a:rPr>
              <a:t>, and </a:t>
            </a:r>
            <a:r>
              <a:rPr lang="en-ID" b="1" dirty="0" err="1"/>
              <a:t>OutlinedButton</a:t>
            </a:r>
            <a:endParaRPr lang="en-ID" b="1" dirty="0">
              <a:latin typeface="Roboto" panose="02000000000000000000" pitchFamily="2" charset="0"/>
            </a:endParaRPr>
          </a:p>
          <a:p>
            <a:pPr marL="285750" indent="-285750">
              <a:buFont typeface="Arial" panose="020B0604020202020204" pitchFamily="34" charset="0"/>
              <a:buChar char="•"/>
            </a:pPr>
            <a:r>
              <a:rPr lang="en-ID" dirty="0">
                <a:latin typeface="Roboto" panose="02000000000000000000" pitchFamily="2" charset="0"/>
              </a:rPr>
              <a:t>Each new button class has its own theme: </a:t>
            </a:r>
            <a:r>
              <a:rPr lang="en-ID" b="1" dirty="0" err="1">
                <a:latin typeface="Roboto" panose="02000000000000000000" pitchFamily="2" charset="0"/>
              </a:rPr>
              <a:t>TextButtonTheme</a:t>
            </a:r>
            <a:r>
              <a:rPr lang="en-ID" dirty="0">
                <a:latin typeface="Roboto" panose="02000000000000000000" pitchFamily="2" charset="0"/>
              </a:rPr>
              <a:t>, </a:t>
            </a:r>
            <a:r>
              <a:rPr lang="en-ID" b="1" dirty="0" err="1">
                <a:latin typeface="Roboto" panose="02000000000000000000" pitchFamily="2" charset="0"/>
              </a:rPr>
              <a:t>ElevatedButtonTheme</a:t>
            </a:r>
            <a:r>
              <a:rPr lang="en-ID" dirty="0">
                <a:latin typeface="Roboto" panose="02000000000000000000" pitchFamily="2" charset="0"/>
              </a:rPr>
              <a:t>, and </a:t>
            </a:r>
            <a:r>
              <a:rPr lang="en-ID" b="1" dirty="0" err="1">
                <a:latin typeface="Roboto" panose="02000000000000000000" pitchFamily="2" charset="0"/>
              </a:rPr>
              <a:t>OutlinedButtonTheme</a:t>
            </a:r>
            <a:endParaRPr lang="en-ID" b="1" dirty="0">
              <a:latin typeface="Roboto" panose="02000000000000000000" pitchFamily="2" charset="0"/>
            </a:endParaRPr>
          </a:p>
          <a:p>
            <a:pPr marL="285750" indent="-285750">
              <a:buFont typeface="Arial" panose="020B0604020202020204" pitchFamily="34" charset="0"/>
              <a:buChar char="•"/>
            </a:pPr>
            <a:r>
              <a:rPr lang="en-ID" dirty="0">
                <a:latin typeface="Roboto" panose="02000000000000000000" pitchFamily="2" charset="0"/>
              </a:rPr>
              <a:t>The appearance of buttons is specified by a </a:t>
            </a:r>
            <a:r>
              <a:rPr lang="en-ID" b="1" dirty="0" err="1"/>
              <a:t>ButtonStyle</a:t>
            </a:r>
            <a:r>
              <a:rPr lang="en-ID" dirty="0">
                <a:latin typeface="Roboto" panose="02000000000000000000" pitchFamily="2" charset="0"/>
              </a:rPr>
              <a:t> object</a:t>
            </a:r>
          </a:p>
          <a:p>
            <a:pPr marL="742950" lvl="1" indent="-285750">
              <a:buFont typeface="Arial" panose="020B0604020202020204" pitchFamily="34" charset="0"/>
              <a:buChar char="•"/>
            </a:pPr>
            <a:r>
              <a:rPr lang="en-ID" dirty="0">
                <a:latin typeface="Roboto" panose="02000000000000000000" pitchFamily="2" charset="0"/>
              </a:rPr>
              <a:t>The button themes are also configured with a </a:t>
            </a:r>
            <a:r>
              <a:rPr lang="en-ID" b="1" dirty="0" err="1"/>
              <a:t>ButtonStyle</a:t>
            </a:r>
            <a:r>
              <a:rPr lang="en-ID" dirty="0">
                <a:latin typeface="Roboto" panose="02000000000000000000" pitchFamily="2" charset="0"/>
              </a:rPr>
              <a:t> object</a:t>
            </a:r>
          </a:p>
          <a:p>
            <a:pPr marL="742950" lvl="1" indent="-285750">
              <a:buFont typeface="Arial" panose="020B0604020202020204" pitchFamily="34" charset="0"/>
              <a:buChar char="•"/>
            </a:pPr>
            <a:r>
              <a:rPr lang="en-ID" dirty="0">
                <a:latin typeface="Roboto" panose="02000000000000000000" pitchFamily="2" charset="0"/>
              </a:rPr>
              <a:t>A </a:t>
            </a:r>
            <a:r>
              <a:rPr lang="en-ID" b="1" dirty="0" err="1"/>
              <a:t>ButtonStyle</a:t>
            </a:r>
            <a:r>
              <a:rPr lang="en-ID" dirty="0">
                <a:latin typeface="Roboto" panose="02000000000000000000" pitchFamily="2" charset="0"/>
              </a:rPr>
              <a:t> is itself just a collection of visual properties</a:t>
            </a:r>
          </a:p>
          <a:p>
            <a:pPr marL="742950" lvl="1" indent="-285750">
              <a:buFont typeface="Arial" panose="020B0604020202020204" pitchFamily="34" charset="0"/>
              <a:buChar char="•"/>
            </a:pPr>
            <a:r>
              <a:rPr lang="en-ID" dirty="0">
                <a:latin typeface="Roboto" panose="02000000000000000000" pitchFamily="2" charset="0"/>
              </a:rPr>
              <a:t>Many of these properties are defined with </a:t>
            </a:r>
            <a:r>
              <a:rPr lang="en-ID" b="1" dirty="0" err="1"/>
              <a:t>MaterialStateProperty</a:t>
            </a:r>
            <a:r>
              <a:rPr lang="en-ID" dirty="0">
                <a:latin typeface="Roboto" panose="02000000000000000000" pitchFamily="2" charset="0"/>
              </a:rPr>
              <a:t>, which means that their value can depend on the button’s state</a:t>
            </a:r>
            <a:endParaRPr lang="en-US" dirty="0"/>
          </a:p>
        </p:txBody>
      </p:sp>
    </p:spTree>
    <p:extLst>
      <p:ext uri="{BB962C8B-B14F-4D97-AF65-F5344CB8AC3E}">
        <p14:creationId xmlns:p14="http://schemas.microsoft.com/office/powerpoint/2010/main" val="354810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ButtonStyle</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22BC8883-8001-104E-BB39-00568496F005}"/>
              </a:ext>
            </a:extLst>
          </p:cNvPr>
          <p:cNvSpPr/>
          <p:nvPr/>
        </p:nvSpPr>
        <p:spPr>
          <a:xfrm>
            <a:off x="307975" y="655320"/>
            <a:ext cx="8509454" cy="4154984"/>
          </a:xfrm>
          <a:prstGeom prst="rect">
            <a:avLst/>
          </a:prstGeom>
        </p:spPr>
        <p:txBody>
          <a:bodyPr wrap="square">
            <a:spAutoFit/>
          </a:bodyPr>
          <a:lstStyle/>
          <a:p>
            <a:r>
              <a:rPr lang="en-ID" sz="1100" dirty="0">
                <a:solidFill>
                  <a:srgbClr val="DCA10D"/>
                </a:solidFill>
                <a:latin typeface="Consolas" panose="020B0609020204030204" pitchFamily="49" charset="0"/>
                <a:cs typeface="Consolas" panose="020B0609020204030204" pitchFamily="49" charset="0"/>
                <a:hlinkClick r:id="rId3"/>
              </a:rPr>
              <a:t>alignment</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4"/>
              </a:rPr>
              <a:t>AlignmentGeometry</a:t>
            </a:r>
            <a:r>
              <a:rPr lang="en-ID" sz="1100" dirty="0">
                <a:solidFill>
                  <a:srgbClr val="000000"/>
                </a:solidFill>
                <a:latin typeface="Consolas" panose="020B0609020204030204" pitchFamily="49" charset="0"/>
                <a:cs typeface="Consolas" panose="020B0609020204030204" pitchFamily="49" charset="0"/>
              </a:rPr>
              <a: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alignment of the button's child.</a:t>
            </a:r>
          </a:p>
          <a:p>
            <a:r>
              <a:rPr lang="en-ID" sz="1100" dirty="0">
                <a:solidFill>
                  <a:srgbClr val="DCA10D"/>
                </a:solidFill>
                <a:latin typeface="Consolas" panose="020B0609020204030204" pitchFamily="49" charset="0"/>
                <a:cs typeface="Consolas" panose="020B0609020204030204" pitchFamily="49" charset="0"/>
                <a:hlinkClick r:id="rId5"/>
              </a:rPr>
              <a:t>backgroundColor</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7"/>
              </a:rPr>
              <a:t>Color</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button's background fill </a:t>
            </a:r>
            <a:r>
              <a:rPr lang="en-ID" sz="1100" dirty="0" err="1">
                <a:latin typeface="Consolas" panose="020B0609020204030204" pitchFamily="49" charset="0"/>
                <a:cs typeface="Consolas" panose="020B0609020204030204" pitchFamily="49" charset="0"/>
              </a:rPr>
              <a:t>color</a:t>
            </a:r>
            <a:r>
              <a:rPr lang="en-ID" sz="1100" dirty="0">
                <a:latin typeface="Consolas" panose="020B0609020204030204" pitchFamily="49" charset="0"/>
                <a:cs typeface="Consolas" panose="020B0609020204030204" pitchFamily="49" charset="0"/>
              </a:rPr>
              <a:t>.</a:t>
            </a:r>
          </a:p>
          <a:p>
            <a:r>
              <a:rPr lang="en-ID" sz="1100" dirty="0">
                <a:solidFill>
                  <a:srgbClr val="DCA10D"/>
                </a:solidFill>
                <a:latin typeface="Consolas" panose="020B0609020204030204" pitchFamily="49" charset="0"/>
                <a:cs typeface="Consolas" panose="020B0609020204030204" pitchFamily="49" charset="0"/>
                <a:hlinkClick r:id="rId8"/>
              </a:rPr>
              <a:t>elevation</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9"/>
              </a:rPr>
              <a:t>double</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elevation of the button's </a:t>
            </a:r>
            <a:r>
              <a:rPr lang="en-ID" sz="1100" dirty="0">
                <a:solidFill>
                  <a:srgbClr val="DCA10D"/>
                </a:solidFill>
                <a:latin typeface="Consolas" panose="020B0609020204030204" pitchFamily="49" charset="0"/>
                <a:cs typeface="Consolas" panose="020B0609020204030204" pitchFamily="49" charset="0"/>
                <a:hlinkClick r:id="rId10"/>
              </a:rPr>
              <a:t>Material</a:t>
            </a:r>
            <a:r>
              <a:rPr lang="en-ID" sz="1100" dirty="0">
                <a:latin typeface="Consolas" panose="020B0609020204030204" pitchFamily="49" charset="0"/>
                <a:cs typeface="Consolas" panose="020B0609020204030204" pitchFamily="49" charset="0"/>
              </a:rPr>
              <a:t>.</a:t>
            </a:r>
          </a:p>
          <a:p>
            <a:r>
              <a:rPr lang="en-ID" sz="1100" dirty="0">
                <a:solidFill>
                  <a:srgbClr val="DCA10D"/>
                </a:solidFill>
                <a:latin typeface="Consolas" panose="020B0609020204030204" pitchFamily="49" charset="0"/>
                <a:cs typeface="Consolas" panose="020B0609020204030204" pitchFamily="49" charset="0"/>
                <a:hlinkClick r:id="rId11"/>
              </a:rPr>
              <a:t>fixedSize</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12"/>
              </a:rPr>
              <a:t>Size</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button's size.</a:t>
            </a:r>
          </a:p>
          <a:p>
            <a:r>
              <a:rPr lang="en-ID" sz="1100" dirty="0">
                <a:solidFill>
                  <a:srgbClr val="DCA10D"/>
                </a:solidFill>
                <a:latin typeface="Consolas" panose="020B0609020204030204" pitchFamily="49" charset="0"/>
                <a:cs typeface="Consolas" panose="020B0609020204030204" pitchFamily="49" charset="0"/>
                <a:hlinkClick r:id="rId13"/>
              </a:rPr>
              <a:t>foregroundColor</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7"/>
              </a:rPr>
              <a:t>Color</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a:t>
            </a:r>
            <a:r>
              <a:rPr lang="en-ID" sz="1100" dirty="0" err="1">
                <a:latin typeface="Consolas" panose="020B0609020204030204" pitchFamily="49" charset="0"/>
                <a:cs typeface="Consolas" panose="020B0609020204030204" pitchFamily="49" charset="0"/>
              </a:rPr>
              <a:t>color</a:t>
            </a:r>
            <a:r>
              <a:rPr lang="en-ID" sz="1100" dirty="0">
                <a:latin typeface="Consolas" panose="020B0609020204030204" pitchFamily="49" charset="0"/>
                <a:cs typeface="Consolas" panose="020B0609020204030204" pitchFamily="49" charset="0"/>
              </a:rPr>
              <a:t> for the button's </a:t>
            </a:r>
            <a:r>
              <a:rPr lang="en-ID" sz="1100" dirty="0">
                <a:solidFill>
                  <a:srgbClr val="DCA10D"/>
                </a:solidFill>
                <a:latin typeface="Consolas" panose="020B0609020204030204" pitchFamily="49" charset="0"/>
                <a:cs typeface="Consolas" panose="020B0609020204030204" pitchFamily="49" charset="0"/>
                <a:hlinkClick r:id="rId14"/>
              </a:rPr>
              <a:t>Text</a:t>
            </a:r>
            <a:r>
              <a:rPr lang="en-ID" sz="1100" dirty="0">
                <a:latin typeface="Consolas" panose="020B0609020204030204" pitchFamily="49" charset="0"/>
                <a:cs typeface="Consolas" panose="020B0609020204030204" pitchFamily="49" charset="0"/>
              </a:rPr>
              <a:t> and </a:t>
            </a:r>
            <a:r>
              <a:rPr lang="en-ID" sz="1100" dirty="0">
                <a:solidFill>
                  <a:srgbClr val="DCA10D"/>
                </a:solidFill>
                <a:latin typeface="Consolas" panose="020B0609020204030204" pitchFamily="49" charset="0"/>
                <a:cs typeface="Consolas" panose="020B0609020204030204" pitchFamily="49" charset="0"/>
                <a:hlinkClick r:id="rId15"/>
              </a:rPr>
              <a:t>Icon</a:t>
            </a:r>
            <a:r>
              <a:rPr lang="en-ID" sz="1100" dirty="0">
                <a:latin typeface="Consolas" panose="020B0609020204030204" pitchFamily="49" charset="0"/>
                <a:cs typeface="Consolas" panose="020B0609020204030204" pitchFamily="49" charset="0"/>
              </a:rPr>
              <a:t> widget descendants.</a:t>
            </a:r>
          </a:p>
          <a:p>
            <a:r>
              <a:rPr lang="en-ID" sz="1100" dirty="0">
                <a:solidFill>
                  <a:srgbClr val="DCA10D"/>
                </a:solidFill>
                <a:latin typeface="Consolas" panose="020B0609020204030204" pitchFamily="49" charset="0"/>
                <a:cs typeface="Consolas" panose="020B0609020204030204" pitchFamily="49" charset="0"/>
                <a:hlinkClick r:id="rId16"/>
              </a:rPr>
              <a:t>mouseCursor</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17"/>
              </a:rPr>
              <a:t>MouseCursor</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cursor for a mouse pointer when it enters or is hovering over this button</a:t>
            </a:r>
          </a:p>
          <a:p>
            <a:r>
              <a:rPr lang="en-ID" sz="1100" dirty="0">
                <a:solidFill>
                  <a:srgbClr val="DCA10D"/>
                </a:solidFill>
                <a:latin typeface="Consolas" panose="020B0609020204030204" pitchFamily="49" charset="0"/>
                <a:cs typeface="Consolas" panose="020B0609020204030204" pitchFamily="49" charset="0"/>
                <a:hlinkClick r:id="rId18"/>
              </a:rPr>
              <a:t>overlayColor</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7"/>
              </a:rPr>
              <a:t>Color</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highlight </a:t>
            </a:r>
            <a:r>
              <a:rPr lang="en-ID" sz="1100" dirty="0" err="1">
                <a:latin typeface="Consolas" panose="020B0609020204030204" pitchFamily="49" charset="0"/>
                <a:cs typeface="Consolas" panose="020B0609020204030204" pitchFamily="49" charset="0"/>
              </a:rPr>
              <a:t>color</a:t>
            </a:r>
            <a:r>
              <a:rPr lang="en-ID" sz="1100" dirty="0">
                <a:latin typeface="Consolas" panose="020B0609020204030204" pitchFamily="49" charset="0"/>
                <a:cs typeface="Consolas" panose="020B0609020204030204" pitchFamily="49" charset="0"/>
              </a:rPr>
              <a:t> that's typically used to indicate that the button is focused, hovered, or pressed.</a:t>
            </a:r>
          </a:p>
          <a:p>
            <a:r>
              <a:rPr lang="en-ID" sz="1100" dirty="0">
                <a:solidFill>
                  <a:srgbClr val="DCA10D"/>
                </a:solidFill>
                <a:latin typeface="Consolas" panose="020B0609020204030204" pitchFamily="49" charset="0"/>
                <a:cs typeface="Consolas" panose="020B0609020204030204" pitchFamily="49" charset="0"/>
                <a:hlinkClick r:id="rId19"/>
              </a:rPr>
              <a:t>padding</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20"/>
              </a:rPr>
              <a:t>EdgeInsetsGeometry</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padding between the button's boundary and its child.</a:t>
            </a:r>
          </a:p>
          <a:p>
            <a:r>
              <a:rPr lang="en-ID" sz="1100" dirty="0">
                <a:solidFill>
                  <a:srgbClr val="DCA10D"/>
                </a:solidFill>
                <a:latin typeface="Consolas" panose="020B0609020204030204" pitchFamily="49" charset="0"/>
                <a:cs typeface="Consolas" panose="020B0609020204030204" pitchFamily="49" charset="0"/>
                <a:hlinkClick r:id="rId21"/>
              </a:rPr>
              <a:t>shadowColor</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7"/>
              </a:rPr>
              <a:t>Color</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shadow </a:t>
            </a:r>
            <a:r>
              <a:rPr lang="en-ID" sz="1100" dirty="0" err="1">
                <a:latin typeface="Consolas" panose="020B0609020204030204" pitchFamily="49" charset="0"/>
                <a:cs typeface="Consolas" panose="020B0609020204030204" pitchFamily="49" charset="0"/>
              </a:rPr>
              <a:t>color</a:t>
            </a:r>
            <a:r>
              <a:rPr lang="en-ID" sz="1100" dirty="0">
                <a:latin typeface="Consolas" panose="020B0609020204030204" pitchFamily="49" charset="0"/>
                <a:cs typeface="Consolas" panose="020B0609020204030204" pitchFamily="49" charset="0"/>
              </a:rPr>
              <a:t> of the button's </a:t>
            </a:r>
            <a:r>
              <a:rPr lang="en-ID" sz="1100" dirty="0">
                <a:solidFill>
                  <a:srgbClr val="DCA10D"/>
                </a:solidFill>
                <a:latin typeface="Consolas" panose="020B0609020204030204" pitchFamily="49" charset="0"/>
                <a:cs typeface="Consolas" panose="020B0609020204030204" pitchFamily="49" charset="0"/>
                <a:hlinkClick r:id="rId10"/>
              </a:rPr>
              <a:t>Material</a:t>
            </a:r>
            <a:r>
              <a:rPr lang="en-ID" sz="1100" dirty="0">
                <a:latin typeface="Consolas" panose="020B0609020204030204" pitchFamily="49" charset="0"/>
                <a:cs typeface="Consolas" panose="020B0609020204030204" pitchFamily="49" charset="0"/>
              </a:rPr>
              <a:t>. </a:t>
            </a:r>
          </a:p>
          <a:p>
            <a:r>
              <a:rPr lang="en-ID" sz="1100" dirty="0">
                <a:solidFill>
                  <a:srgbClr val="DCA10D"/>
                </a:solidFill>
                <a:latin typeface="Consolas" panose="020B0609020204030204" pitchFamily="49" charset="0"/>
                <a:cs typeface="Consolas" panose="020B0609020204030204" pitchFamily="49" charset="0"/>
                <a:hlinkClick r:id="rId22"/>
              </a:rPr>
              <a:t>shape</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23"/>
              </a:rPr>
              <a:t>OutlinedBorder</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shape of the button's underlying </a:t>
            </a:r>
            <a:r>
              <a:rPr lang="en-ID" sz="1100" dirty="0">
                <a:solidFill>
                  <a:srgbClr val="DCA10D"/>
                </a:solidFill>
                <a:latin typeface="Consolas" panose="020B0609020204030204" pitchFamily="49" charset="0"/>
                <a:cs typeface="Consolas" panose="020B0609020204030204" pitchFamily="49" charset="0"/>
                <a:hlinkClick r:id="rId10"/>
              </a:rPr>
              <a:t>Material</a:t>
            </a:r>
            <a:r>
              <a:rPr lang="en-ID" sz="1100" dirty="0">
                <a:latin typeface="Consolas" panose="020B0609020204030204" pitchFamily="49" charset="0"/>
                <a:cs typeface="Consolas" panose="020B0609020204030204" pitchFamily="49" charset="0"/>
              </a:rPr>
              <a:t>.</a:t>
            </a:r>
          </a:p>
          <a:p>
            <a:r>
              <a:rPr lang="en-ID" sz="1100" dirty="0">
                <a:solidFill>
                  <a:srgbClr val="DCA10D"/>
                </a:solidFill>
                <a:latin typeface="Consolas" panose="020B0609020204030204" pitchFamily="49" charset="0"/>
                <a:cs typeface="Consolas" panose="020B0609020204030204" pitchFamily="49" charset="0"/>
                <a:hlinkClick r:id="rId24"/>
              </a:rPr>
              <a:t>side</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25"/>
              </a:rPr>
              <a:t>BorderSide</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a:t>
            </a:r>
            <a:r>
              <a:rPr lang="en-ID" sz="1100" dirty="0" err="1">
                <a:latin typeface="Consolas" panose="020B0609020204030204" pitchFamily="49" charset="0"/>
                <a:cs typeface="Consolas" panose="020B0609020204030204" pitchFamily="49" charset="0"/>
              </a:rPr>
              <a:t>color</a:t>
            </a:r>
            <a:r>
              <a:rPr lang="en-ID" sz="1100" dirty="0">
                <a:latin typeface="Consolas" panose="020B0609020204030204" pitchFamily="49" charset="0"/>
                <a:cs typeface="Consolas" panose="020B0609020204030204" pitchFamily="49" charset="0"/>
              </a:rPr>
              <a:t> and weight of the button's outline. </a:t>
            </a:r>
          </a:p>
          <a:p>
            <a:r>
              <a:rPr lang="en-ID" sz="1100" dirty="0">
                <a:solidFill>
                  <a:srgbClr val="DCA10D"/>
                </a:solidFill>
                <a:latin typeface="Consolas" panose="020B0609020204030204" pitchFamily="49" charset="0"/>
                <a:cs typeface="Consolas" panose="020B0609020204030204" pitchFamily="49" charset="0"/>
                <a:hlinkClick r:id="rId26"/>
              </a:rPr>
              <a:t>textStyle</a:t>
            </a:r>
            <a:r>
              <a:rPr lang="en-ID" sz="1100" dirty="0">
                <a:solidFill>
                  <a:srgbClr val="000000"/>
                </a:solidFill>
                <a:latin typeface="Consolas" panose="020B0609020204030204" pitchFamily="49" charset="0"/>
                <a:cs typeface="Consolas" panose="020B0609020204030204" pitchFamily="49" charset="0"/>
              </a:rPr>
              <a:t> → </a:t>
            </a:r>
            <a:r>
              <a:rPr lang="en-ID" sz="1100" dirty="0">
                <a:solidFill>
                  <a:srgbClr val="000000"/>
                </a:solidFill>
                <a:latin typeface="Consolas" panose="020B0609020204030204" pitchFamily="49" charset="0"/>
                <a:cs typeface="Consolas" panose="020B0609020204030204" pitchFamily="49" charset="0"/>
                <a:hlinkClick r:id="rId6"/>
              </a:rPr>
              <a:t>MaterialStateProperty</a:t>
            </a:r>
            <a:r>
              <a:rPr lang="en-ID" sz="1100" dirty="0">
                <a:solidFill>
                  <a:srgbClr val="000000"/>
                </a:solidFill>
                <a:latin typeface="Consolas" panose="020B0609020204030204" pitchFamily="49" charset="0"/>
                <a:cs typeface="Consolas" panose="020B0609020204030204" pitchFamily="49" charset="0"/>
              </a:rPr>
              <a:t>&lt;</a:t>
            </a:r>
            <a:r>
              <a:rPr lang="en-ID" sz="1100" dirty="0">
                <a:solidFill>
                  <a:srgbClr val="000000"/>
                </a:solidFill>
                <a:latin typeface="Consolas" panose="020B0609020204030204" pitchFamily="49" charset="0"/>
                <a:cs typeface="Consolas" panose="020B0609020204030204" pitchFamily="49" charset="0"/>
                <a:hlinkClick r:id="rId27"/>
              </a:rPr>
              <a:t>TextStyle</a:t>
            </a:r>
            <a:r>
              <a:rPr lang="en-ID" sz="1100" dirty="0">
                <a:solidFill>
                  <a:srgbClr val="000000"/>
                </a:solidFill>
                <a:latin typeface="Consolas" panose="020B0609020204030204" pitchFamily="49" charset="0"/>
                <a:cs typeface="Consolas" panose="020B0609020204030204" pitchFamily="49" charset="0"/>
              </a:rPr>
              <a:t>?&gt;?</a:t>
            </a:r>
            <a:endParaRPr lang="en-ID" sz="1100" dirty="0">
              <a:solidFill>
                <a:srgbClr val="DCA10D"/>
              </a:solidFill>
              <a:latin typeface="Consolas" panose="020B0609020204030204" pitchFamily="49" charset="0"/>
              <a:cs typeface="Consolas" panose="020B0609020204030204" pitchFamily="49" charset="0"/>
            </a:endParaRPr>
          </a:p>
          <a:p>
            <a:r>
              <a:rPr lang="en-ID" sz="1100" dirty="0">
                <a:latin typeface="Consolas" panose="020B0609020204030204" pitchFamily="49" charset="0"/>
                <a:cs typeface="Consolas" panose="020B0609020204030204" pitchFamily="49" charset="0"/>
              </a:rPr>
              <a:t>The style for a button's </a:t>
            </a:r>
            <a:r>
              <a:rPr lang="en-ID" sz="1100" dirty="0">
                <a:solidFill>
                  <a:srgbClr val="DCA10D"/>
                </a:solidFill>
                <a:latin typeface="Consolas" panose="020B0609020204030204" pitchFamily="49" charset="0"/>
                <a:cs typeface="Consolas" panose="020B0609020204030204" pitchFamily="49" charset="0"/>
                <a:hlinkClick r:id="rId14"/>
              </a:rPr>
              <a:t>Text</a:t>
            </a:r>
            <a:r>
              <a:rPr lang="en-ID" sz="1100" dirty="0">
                <a:latin typeface="Consolas" panose="020B0609020204030204" pitchFamily="49" charset="0"/>
                <a:cs typeface="Consolas" panose="020B0609020204030204" pitchFamily="49" charset="0"/>
              </a:rPr>
              <a:t> widget descendants. </a:t>
            </a:r>
            <a:endParaRPr lang="en-ID" sz="1100" dirty="0">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48107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MaterialStateProperty</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725A8FED-2EF1-FC4A-BF12-7CA596D2A313}"/>
              </a:ext>
            </a:extLst>
          </p:cNvPr>
          <p:cNvSpPr/>
          <p:nvPr/>
        </p:nvSpPr>
        <p:spPr>
          <a:xfrm>
            <a:off x="155575" y="822229"/>
            <a:ext cx="8074025" cy="2862322"/>
          </a:xfrm>
          <a:prstGeom prst="rect">
            <a:avLst/>
          </a:prstGeom>
        </p:spPr>
        <p:txBody>
          <a:bodyPr wrap="square">
            <a:spAutoFit/>
          </a:bodyPr>
          <a:lstStyle/>
          <a:p>
            <a:pPr marL="285750" indent="-285750">
              <a:buFont typeface="Arial" panose="020B0604020202020204" pitchFamily="34" charset="0"/>
              <a:buChar char="•"/>
            </a:pPr>
            <a:r>
              <a:rPr lang="en-ID" dirty="0">
                <a:solidFill>
                  <a:srgbClr val="111111"/>
                </a:solidFill>
                <a:latin typeface="Roboto" panose="02000000000000000000" pitchFamily="2" charset="0"/>
              </a:rPr>
              <a:t>Each UI widget may have their own states, e.g. focused, hovered, pressed, disabled </a:t>
            </a:r>
            <a:r>
              <a:rPr lang="en-ID" dirty="0">
                <a:solidFill>
                  <a:srgbClr val="111111"/>
                </a:solidFill>
                <a:latin typeface="Roboto" panose="02000000000000000000" pitchFamily="2" charset="0"/>
                <a:sym typeface="Wingdings" panose="05000000000000000000" pitchFamily="2" charset="2"/>
              </a:rPr>
              <a:t> expressed as </a:t>
            </a:r>
            <a:r>
              <a:rPr lang="en-ID" b="1" dirty="0" err="1">
                <a:solidFill>
                  <a:srgbClr val="111111"/>
                </a:solidFill>
                <a:latin typeface="Roboto" panose="02000000000000000000" pitchFamily="2" charset="0"/>
                <a:sym typeface="Wingdings" panose="05000000000000000000" pitchFamily="2" charset="2"/>
              </a:rPr>
              <a:t>MaterialState</a:t>
            </a:r>
            <a:endParaRPr lang="en-ID" b="1" dirty="0">
              <a:solidFill>
                <a:srgbClr val="111111"/>
              </a:solidFill>
              <a:latin typeface="Roboto" panose="02000000000000000000" pitchFamily="2" charset="0"/>
              <a:sym typeface="Wingdings" panose="05000000000000000000" pitchFamily="2" charset="2"/>
            </a:endParaRPr>
          </a:p>
          <a:p>
            <a:pPr marL="285750" indent="-285750">
              <a:buFont typeface="Arial" panose="020B0604020202020204" pitchFamily="34" charset="0"/>
              <a:buChar char="•"/>
            </a:pPr>
            <a:r>
              <a:rPr lang="en-ID" b="1" dirty="0" err="1">
                <a:solidFill>
                  <a:srgbClr val="111111"/>
                </a:solidFill>
                <a:latin typeface="Roboto" panose="02000000000000000000" pitchFamily="2" charset="0"/>
                <a:sym typeface="Wingdings" panose="05000000000000000000" pitchFamily="2" charset="2"/>
              </a:rPr>
              <a:t>MaterialStateProperty</a:t>
            </a:r>
            <a:r>
              <a:rPr lang="en-ID" dirty="0">
                <a:solidFill>
                  <a:srgbClr val="111111"/>
                </a:solidFill>
                <a:latin typeface="Roboto" panose="02000000000000000000" pitchFamily="2" charset="0"/>
                <a:sym typeface="Wingdings" panose="05000000000000000000" pitchFamily="2" charset="2"/>
              </a:rPr>
              <a:t> helps us to return a proper property </a:t>
            </a:r>
            <a:r>
              <a:rPr lang="en-ID" dirty="0">
                <a:solidFill>
                  <a:srgbClr val="111111"/>
                </a:solidFill>
                <a:latin typeface="Consolas" panose="020B0609020204030204" pitchFamily="49" charset="0"/>
                <a:sym typeface="Wingdings" panose="05000000000000000000" pitchFamily="2" charset="2"/>
              </a:rPr>
              <a:t>T</a:t>
            </a:r>
            <a:r>
              <a:rPr lang="en-ID" dirty="0">
                <a:solidFill>
                  <a:srgbClr val="111111"/>
                </a:solidFill>
                <a:latin typeface="Roboto" panose="02000000000000000000" pitchFamily="2" charset="0"/>
                <a:sym typeface="Wingdings" panose="05000000000000000000" pitchFamily="2" charset="2"/>
              </a:rPr>
              <a:t> (e.g., </a:t>
            </a:r>
            <a:r>
              <a:rPr lang="en-ID" dirty="0" err="1">
                <a:solidFill>
                  <a:srgbClr val="111111"/>
                </a:solidFill>
                <a:latin typeface="Roboto" panose="02000000000000000000" pitchFamily="2" charset="0"/>
                <a:sym typeface="Wingdings" panose="05000000000000000000" pitchFamily="2" charset="2"/>
              </a:rPr>
              <a:t>color</a:t>
            </a:r>
            <a:r>
              <a:rPr lang="en-ID" dirty="0">
                <a:solidFill>
                  <a:srgbClr val="111111"/>
                </a:solidFill>
                <a:latin typeface="Roboto" panose="02000000000000000000" pitchFamily="2" charset="0"/>
                <a:sym typeface="Wingdings" panose="05000000000000000000" pitchFamily="2" charset="2"/>
              </a:rPr>
              <a:t>, font size, etc.) according on current state</a:t>
            </a:r>
          </a:p>
          <a:p>
            <a:pPr marL="285750" indent="-285750">
              <a:buFont typeface="Arial" panose="020B0604020202020204" pitchFamily="34" charset="0"/>
              <a:buChar char="•"/>
            </a:pPr>
            <a:r>
              <a:rPr lang="en-ID" b="1" dirty="0" err="1">
                <a:solidFill>
                  <a:srgbClr val="111111"/>
                </a:solidFill>
                <a:latin typeface="Roboto" panose="02000000000000000000" pitchFamily="2" charset="0"/>
                <a:sym typeface="Wingdings" panose="05000000000000000000" pitchFamily="2" charset="2"/>
              </a:rPr>
              <a:t>ButtonStyle</a:t>
            </a:r>
            <a:r>
              <a:rPr lang="en-ID" dirty="0">
                <a:solidFill>
                  <a:srgbClr val="111111"/>
                </a:solidFill>
                <a:latin typeface="Roboto" panose="02000000000000000000" pitchFamily="2" charset="0"/>
                <a:sym typeface="Wingdings" panose="05000000000000000000" pitchFamily="2" charset="2"/>
              </a:rPr>
              <a:t> has many Material state properties to configure the appearance of buttons</a:t>
            </a:r>
          </a:p>
          <a:p>
            <a:pPr marL="285750" indent="-285750">
              <a:buFont typeface="Arial" panose="020B0604020202020204" pitchFamily="34" charset="0"/>
              <a:buChar char="•"/>
            </a:pPr>
            <a:r>
              <a:rPr lang="en-ID" dirty="0">
                <a:solidFill>
                  <a:srgbClr val="111111"/>
                </a:solidFill>
                <a:latin typeface="Roboto" panose="02000000000000000000" pitchFamily="2" charset="0"/>
                <a:sym typeface="Wingdings" panose="05000000000000000000" pitchFamily="2" charset="2"/>
              </a:rPr>
              <a:t>To resolve a property depending on combinations of </a:t>
            </a:r>
            <a:r>
              <a:rPr lang="en-ID" b="1" dirty="0" err="1">
                <a:solidFill>
                  <a:srgbClr val="111111"/>
                </a:solidFill>
                <a:latin typeface="Roboto" panose="02000000000000000000" pitchFamily="2" charset="0"/>
                <a:sym typeface="Wingdings" panose="05000000000000000000" pitchFamily="2" charset="2"/>
              </a:rPr>
              <a:t>MaterialState</a:t>
            </a:r>
            <a:r>
              <a:rPr lang="en-ID" dirty="0" err="1">
                <a:solidFill>
                  <a:srgbClr val="111111"/>
                </a:solidFill>
                <a:latin typeface="Roboto" panose="02000000000000000000" pitchFamily="2" charset="0"/>
                <a:sym typeface="Wingdings" panose="05000000000000000000" pitchFamily="2" charset="2"/>
              </a:rPr>
              <a:t>s</a:t>
            </a:r>
            <a:r>
              <a:rPr lang="en-ID" dirty="0">
                <a:solidFill>
                  <a:srgbClr val="111111"/>
                </a:solidFill>
                <a:latin typeface="Roboto" panose="02000000000000000000" pitchFamily="2" charset="0"/>
                <a:sym typeface="Wingdings" panose="05000000000000000000" pitchFamily="2" charset="2"/>
              </a:rPr>
              <a:t>, use the helper function </a:t>
            </a:r>
            <a:r>
              <a:rPr lang="en-ID" dirty="0" err="1">
                <a:solidFill>
                  <a:srgbClr val="111111"/>
                </a:solidFill>
                <a:latin typeface="Consolas" panose="020B0609020204030204" pitchFamily="49" charset="0"/>
                <a:sym typeface="Wingdings" panose="05000000000000000000" pitchFamily="2" charset="2"/>
              </a:rPr>
              <a:t>MaterialStateProperty.resolveWith</a:t>
            </a:r>
            <a:r>
              <a:rPr lang="en-ID" dirty="0">
                <a:solidFill>
                  <a:srgbClr val="111111"/>
                </a:solidFill>
                <a:latin typeface="Consolas" panose="020B0609020204030204" pitchFamily="49" charset="0"/>
                <a:sym typeface="Wingdings" panose="05000000000000000000" pitchFamily="2" charset="2"/>
              </a:rPr>
              <a:t>()</a:t>
            </a:r>
            <a:r>
              <a:rPr lang="en-ID" dirty="0">
                <a:solidFill>
                  <a:srgbClr val="111111"/>
                </a:solidFill>
                <a:latin typeface="Roboto" panose="02000000000000000000" pitchFamily="2" charset="0"/>
                <a:sym typeface="Wingdings" panose="05000000000000000000" pitchFamily="2" charset="2"/>
              </a:rPr>
              <a:t>, passing a function as its argument</a:t>
            </a:r>
          </a:p>
          <a:p>
            <a:pPr marL="742950" lvl="1" indent="-285750">
              <a:buFont typeface="Arial" panose="020B0604020202020204" pitchFamily="34" charset="0"/>
              <a:buChar char="•"/>
            </a:pPr>
            <a:r>
              <a:rPr lang="en-ID" b="0" i="0" u="none" strike="noStrike" dirty="0">
                <a:solidFill>
                  <a:srgbClr val="111111"/>
                </a:solidFill>
                <a:effectLst/>
                <a:latin typeface="Roboto" panose="02000000000000000000" pitchFamily="2" charset="0"/>
                <a:sym typeface="Wingdings" panose="05000000000000000000" pitchFamily="2" charset="2"/>
              </a:rPr>
              <a:t>You can also use a lambda </a:t>
            </a:r>
            <a:r>
              <a:rPr lang="en-ID" dirty="0">
                <a:solidFill>
                  <a:srgbClr val="111111"/>
                </a:solidFill>
                <a:latin typeface="Roboto" panose="02000000000000000000" pitchFamily="2" charset="0"/>
                <a:sym typeface="Wingdings" panose="05000000000000000000" pitchFamily="2" charset="2"/>
              </a:rPr>
              <a:t>to pass as argument</a:t>
            </a:r>
            <a:endParaRPr lang="en-ID" b="0" i="0" u="none" strike="noStrike" dirty="0">
              <a:solidFill>
                <a:srgbClr val="111111"/>
              </a:solidFill>
              <a:effectLst/>
              <a:latin typeface="Roboto" panose="02000000000000000000" pitchFamily="2" charset="0"/>
            </a:endParaRPr>
          </a:p>
        </p:txBody>
      </p:sp>
    </p:spTree>
    <p:extLst>
      <p:ext uri="{BB962C8B-B14F-4D97-AF65-F5344CB8AC3E}">
        <p14:creationId xmlns:p14="http://schemas.microsoft.com/office/powerpoint/2010/main" val="202924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Example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a:extLst>
              <a:ext uri="{FF2B5EF4-FFF2-40B4-BE49-F238E27FC236}">
                <a16:creationId xmlns:a16="http://schemas.microsoft.com/office/drawing/2014/main" id="{DFFE011C-919E-284E-B895-E899B0BA4D5E}"/>
              </a:ext>
            </a:extLst>
          </p:cNvPr>
          <p:cNvSpPr>
            <a:spLocks noGrp="1"/>
          </p:cNvSpPr>
          <p:nvPr>
            <p:ph idx="1"/>
          </p:nvPr>
        </p:nvSpPr>
        <p:spPr>
          <a:xfrm>
            <a:off x="457200" y="783771"/>
            <a:ext cx="8534400" cy="3810852"/>
          </a:xfrm>
        </p:spPr>
        <p:txBody>
          <a:bodyPr>
            <a:normAutofit/>
          </a:bodyPr>
          <a:lstStyle/>
          <a:p>
            <a:pPr>
              <a:buNone/>
            </a:pPr>
            <a:r>
              <a:rPr lang="en-US" sz="1900" dirty="0">
                <a:latin typeface="Calibri" panose="020F0502020204030204" pitchFamily="34" charset="0"/>
                <a:cs typeface="Calibri" panose="020F0502020204030204" pitchFamily="34" charset="0"/>
              </a:rPr>
              <a:t>Add a color function.</a:t>
            </a:r>
          </a:p>
          <a:p>
            <a:pPr marL="0" indent="0">
              <a:buNone/>
            </a:pPr>
            <a:r>
              <a:rPr lang="en-ID" sz="1000" dirty="0">
                <a:solidFill>
                  <a:srgbClr val="FF0000"/>
                </a:solidFill>
                <a:latin typeface="Consolas" panose="020B0609020204030204" pitchFamily="49" charset="0"/>
                <a:cs typeface="Consolas" panose="020B0609020204030204" pitchFamily="49" charset="0"/>
              </a:rPr>
              <a:t>  </a:t>
            </a:r>
            <a:r>
              <a:rPr lang="en-ID" sz="1000" dirty="0" err="1">
                <a:solidFill>
                  <a:srgbClr val="FF0000"/>
                </a:solidFill>
                <a:latin typeface="Consolas" panose="020B0609020204030204" pitchFamily="49" charset="0"/>
                <a:cs typeface="Consolas" panose="020B0609020204030204" pitchFamily="49" charset="0"/>
              </a:rPr>
              <a:t>Color</a:t>
            </a:r>
            <a:r>
              <a:rPr lang="en-ID" sz="1000" dirty="0">
                <a:solidFill>
                  <a:srgbClr val="FF0000"/>
                </a:solidFill>
                <a:latin typeface="Consolas" panose="020B0609020204030204" pitchFamily="49" charset="0"/>
                <a:cs typeface="Consolas" panose="020B0609020204030204" pitchFamily="49" charset="0"/>
              </a:rPr>
              <a:t> </a:t>
            </a:r>
            <a:r>
              <a:rPr lang="en-ID" sz="1000" dirty="0" err="1">
                <a:solidFill>
                  <a:srgbClr val="FF0000"/>
                </a:solidFill>
                <a:latin typeface="Consolas" panose="020B0609020204030204" pitchFamily="49" charset="0"/>
                <a:cs typeface="Consolas" panose="020B0609020204030204" pitchFamily="49" charset="0"/>
              </a:rPr>
              <a:t>getButtonColor</a:t>
            </a:r>
            <a:r>
              <a:rPr lang="en-ID" sz="1000" dirty="0">
                <a:solidFill>
                  <a:srgbClr val="FF0000"/>
                </a:solidFill>
                <a:latin typeface="Consolas" panose="020B0609020204030204" pitchFamily="49" charset="0"/>
                <a:cs typeface="Consolas" panose="020B0609020204030204" pitchFamily="49" charset="0"/>
              </a:rPr>
              <a:t>(Set&lt;</a:t>
            </a:r>
            <a:r>
              <a:rPr lang="en-ID" sz="1000" dirty="0" err="1">
                <a:solidFill>
                  <a:srgbClr val="FF0000"/>
                </a:solidFill>
                <a:latin typeface="Consolas" panose="020B0609020204030204" pitchFamily="49" charset="0"/>
                <a:cs typeface="Consolas" panose="020B0609020204030204" pitchFamily="49" charset="0"/>
              </a:rPr>
              <a:t>MaterialState</a:t>
            </a:r>
            <a:r>
              <a:rPr lang="en-ID" sz="1000" dirty="0">
                <a:solidFill>
                  <a:srgbClr val="FF0000"/>
                </a:solidFill>
                <a:latin typeface="Consolas" panose="020B0609020204030204" pitchFamily="49" charset="0"/>
                <a:cs typeface="Consolas" panose="020B0609020204030204" pitchFamily="49" charset="0"/>
              </a:rPr>
              <a:t>&gt; states) {</a:t>
            </a:r>
          </a:p>
          <a:p>
            <a:pPr marL="0" indent="0">
              <a:buNone/>
            </a:pPr>
            <a:r>
              <a:rPr lang="en-ID" sz="1000" dirty="0">
                <a:solidFill>
                  <a:srgbClr val="FF0000"/>
                </a:solidFill>
                <a:latin typeface="Consolas" panose="020B0609020204030204" pitchFamily="49" charset="0"/>
                <a:cs typeface="Consolas" panose="020B0609020204030204" pitchFamily="49" charset="0"/>
              </a:rPr>
              <a:t>    if (</a:t>
            </a:r>
            <a:r>
              <a:rPr lang="en-ID" sz="1000" dirty="0" err="1">
                <a:solidFill>
                  <a:srgbClr val="FF0000"/>
                </a:solidFill>
                <a:latin typeface="Consolas" panose="020B0609020204030204" pitchFamily="49" charset="0"/>
                <a:cs typeface="Consolas" panose="020B0609020204030204" pitchFamily="49" charset="0"/>
              </a:rPr>
              <a:t>states.contains</a:t>
            </a:r>
            <a:r>
              <a:rPr lang="en-ID" sz="1000" dirty="0">
                <a:solidFill>
                  <a:srgbClr val="FF0000"/>
                </a:solidFill>
                <a:latin typeface="Consolas" panose="020B0609020204030204" pitchFamily="49" charset="0"/>
                <a:cs typeface="Consolas" panose="020B0609020204030204" pitchFamily="49" charset="0"/>
              </a:rPr>
              <a:t>(</a:t>
            </a:r>
            <a:r>
              <a:rPr lang="en-ID" sz="1000" dirty="0" err="1">
                <a:solidFill>
                  <a:srgbClr val="FF0000"/>
                </a:solidFill>
                <a:latin typeface="Consolas" panose="020B0609020204030204" pitchFamily="49" charset="0"/>
                <a:cs typeface="Consolas" panose="020B0609020204030204" pitchFamily="49" charset="0"/>
              </a:rPr>
              <a:t>MaterialState.pressed</a:t>
            </a:r>
            <a:r>
              <a:rPr lang="en-ID" sz="1000" dirty="0">
                <a:solidFill>
                  <a:srgbClr val="FF0000"/>
                </a:solidFill>
                <a:latin typeface="Consolas" panose="020B0609020204030204" pitchFamily="49" charset="0"/>
                <a:cs typeface="Consolas" panose="020B0609020204030204" pitchFamily="49" charset="0"/>
              </a:rPr>
              <a:t>)) {</a:t>
            </a:r>
          </a:p>
          <a:p>
            <a:pPr marL="0" indent="0">
              <a:buNone/>
            </a:pPr>
            <a:r>
              <a:rPr lang="en-ID" sz="1000" dirty="0">
                <a:solidFill>
                  <a:srgbClr val="FF0000"/>
                </a:solidFill>
                <a:latin typeface="Consolas" panose="020B0609020204030204" pitchFamily="49" charset="0"/>
                <a:cs typeface="Consolas" panose="020B0609020204030204" pitchFamily="49" charset="0"/>
              </a:rPr>
              <a:t>      return </a:t>
            </a:r>
            <a:r>
              <a:rPr lang="en-ID" sz="1000" dirty="0" err="1">
                <a:solidFill>
                  <a:srgbClr val="FF0000"/>
                </a:solidFill>
                <a:latin typeface="Consolas" panose="020B0609020204030204" pitchFamily="49" charset="0"/>
                <a:cs typeface="Consolas" panose="020B0609020204030204" pitchFamily="49" charset="0"/>
              </a:rPr>
              <a:t>Colors.red</a:t>
            </a:r>
            <a:r>
              <a:rPr lang="en-ID" sz="1000" dirty="0">
                <a:solidFill>
                  <a:srgbClr val="FF0000"/>
                </a:solidFill>
                <a:latin typeface="Consolas" panose="020B0609020204030204" pitchFamily="49" charset="0"/>
                <a:cs typeface="Consolas" panose="020B0609020204030204" pitchFamily="49" charset="0"/>
              </a:rPr>
              <a:t>;</a:t>
            </a:r>
          </a:p>
          <a:p>
            <a:pPr marL="0" indent="0">
              <a:buNone/>
            </a:pPr>
            <a:r>
              <a:rPr lang="en-ID" sz="1000" dirty="0">
                <a:solidFill>
                  <a:srgbClr val="FF0000"/>
                </a:solidFill>
                <a:latin typeface="Consolas" panose="020B0609020204030204" pitchFamily="49" charset="0"/>
                <a:cs typeface="Consolas" panose="020B0609020204030204" pitchFamily="49" charset="0"/>
              </a:rPr>
              <a:t>    } else {</a:t>
            </a:r>
          </a:p>
          <a:p>
            <a:pPr marL="0" indent="0">
              <a:buNone/>
            </a:pPr>
            <a:r>
              <a:rPr lang="en-ID" sz="1000" dirty="0">
                <a:solidFill>
                  <a:srgbClr val="FF0000"/>
                </a:solidFill>
                <a:latin typeface="Consolas" panose="020B0609020204030204" pitchFamily="49" charset="0"/>
                <a:cs typeface="Consolas" panose="020B0609020204030204" pitchFamily="49" charset="0"/>
              </a:rPr>
              <a:t>      return </a:t>
            </a:r>
            <a:r>
              <a:rPr lang="en-ID" sz="1000" dirty="0" err="1">
                <a:solidFill>
                  <a:srgbClr val="FF0000"/>
                </a:solidFill>
                <a:latin typeface="Consolas" panose="020B0609020204030204" pitchFamily="49" charset="0"/>
                <a:cs typeface="Consolas" panose="020B0609020204030204" pitchFamily="49" charset="0"/>
              </a:rPr>
              <a:t>Colors.blue</a:t>
            </a:r>
            <a:r>
              <a:rPr lang="en-ID" sz="1000" dirty="0">
                <a:solidFill>
                  <a:srgbClr val="FF0000"/>
                </a:solidFill>
                <a:latin typeface="Consolas" panose="020B0609020204030204" pitchFamily="49" charset="0"/>
                <a:cs typeface="Consolas" panose="020B0609020204030204" pitchFamily="49" charset="0"/>
              </a:rPr>
              <a:t>;</a:t>
            </a:r>
          </a:p>
          <a:p>
            <a:pPr marL="0" indent="0">
              <a:buNone/>
            </a:pPr>
            <a:r>
              <a:rPr lang="en-ID" sz="1000" dirty="0">
                <a:solidFill>
                  <a:srgbClr val="FF0000"/>
                </a:solidFill>
                <a:latin typeface="Consolas" panose="020B0609020204030204" pitchFamily="49" charset="0"/>
                <a:cs typeface="Consolas" panose="020B0609020204030204" pitchFamily="49" charset="0"/>
              </a:rPr>
              <a:t>    }</a:t>
            </a:r>
          </a:p>
          <a:p>
            <a:pPr marL="0" indent="0">
              <a:buNone/>
            </a:pPr>
            <a:r>
              <a:rPr lang="en-ID" sz="1000" dirty="0">
                <a:solidFill>
                  <a:srgbClr val="FF0000"/>
                </a:solidFill>
                <a:latin typeface="Consolas" panose="020B0609020204030204" pitchFamily="49" charset="0"/>
                <a:cs typeface="Consolas" panose="020B0609020204030204" pitchFamily="49" charset="0"/>
              </a:rPr>
              <a:t>  }</a:t>
            </a:r>
          </a:p>
          <a:p>
            <a:pPr marL="0" indent="0">
              <a:buNone/>
            </a:pPr>
            <a:endParaRPr lang="en-ID" sz="1000" dirty="0">
              <a:solidFill>
                <a:srgbClr val="FF0000"/>
              </a:solidFill>
              <a:latin typeface="Consolas" panose="020B0609020204030204" pitchFamily="49" charset="0"/>
              <a:cs typeface="Consolas" panose="020B0609020204030204" pitchFamily="49" charset="0"/>
            </a:endParaRPr>
          </a:p>
          <a:p>
            <a:pPr>
              <a:buNone/>
            </a:pPr>
            <a:r>
              <a:rPr lang="en-US" sz="1900" dirty="0"/>
              <a:t>Add button</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ElevatedButton</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style: </a:t>
            </a:r>
            <a:r>
              <a:rPr lang="en-ID" sz="1100" dirty="0" err="1">
                <a:solidFill>
                  <a:srgbClr val="FF0000"/>
                </a:solidFill>
                <a:latin typeface="Consolas" panose="020B0609020204030204" pitchFamily="49" charset="0"/>
                <a:cs typeface="Consolas" panose="020B0609020204030204" pitchFamily="49" charset="0"/>
              </a:rPr>
              <a:t>ButtonStyle</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elevation: </a:t>
            </a:r>
            <a:r>
              <a:rPr lang="en-ID" sz="1100" dirty="0" err="1">
                <a:solidFill>
                  <a:srgbClr val="FF0000"/>
                </a:solidFill>
                <a:latin typeface="Consolas" panose="020B0609020204030204" pitchFamily="49" charset="0"/>
                <a:cs typeface="Consolas" panose="020B0609020204030204" pitchFamily="49" charset="0"/>
              </a:rPr>
              <a:t>MaterialStateProperty.all</a:t>
            </a:r>
            <a:r>
              <a:rPr lang="en-ID" sz="1100" dirty="0">
                <a:solidFill>
                  <a:srgbClr val="FF0000"/>
                </a:solidFill>
                <a:latin typeface="Consolas" panose="020B0609020204030204" pitchFamily="49" charset="0"/>
                <a:cs typeface="Consolas" panose="020B0609020204030204" pitchFamily="49" charset="0"/>
              </a:rPr>
              <a:t>(5),</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backgroundColor</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MaterialStateProperty.resolveWith</a:t>
            </a:r>
            <a:r>
              <a:rPr lang="en-ID" sz="1100" dirty="0">
                <a:solidFill>
                  <a:srgbClr val="FF0000"/>
                </a:solidFill>
                <a:latin typeface="Consolas" panose="020B0609020204030204" pitchFamily="49" charset="0"/>
                <a:cs typeface="Consolas" panose="020B0609020204030204" pitchFamily="49" charset="0"/>
              </a:rPr>
              <a:t>(</a:t>
            </a:r>
            <a:r>
              <a:rPr lang="en-ID" sz="1100" dirty="0" err="1">
                <a:solidFill>
                  <a:srgbClr val="FF0000"/>
                </a:solidFill>
                <a:latin typeface="Consolas" panose="020B0609020204030204" pitchFamily="49" charset="0"/>
                <a:cs typeface="Consolas" panose="020B0609020204030204" pitchFamily="49" charset="0"/>
              </a:rPr>
              <a:t>getButtonColor</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onPressed</a:t>
            </a:r>
            <a:r>
              <a:rPr lang="en-ID" sz="1100" dirty="0">
                <a:solidFill>
                  <a:srgbClr val="FF0000"/>
                </a:solidFill>
                <a:latin typeface="Consolas" panose="020B0609020204030204" pitchFamily="49" charset="0"/>
                <a:cs typeface="Consolas" panose="020B0609020204030204" pitchFamily="49" charset="0"/>
              </a:rPr>
              <a:t>: () {},</a:t>
            </a:r>
          </a:p>
          <a:p>
            <a:pPr marL="0" indent="0">
              <a:buNone/>
            </a:pPr>
            <a:r>
              <a:rPr lang="en-ID" sz="1100" dirty="0">
                <a:solidFill>
                  <a:srgbClr val="FF0000"/>
                </a:solidFill>
                <a:latin typeface="Consolas" panose="020B0609020204030204" pitchFamily="49" charset="0"/>
                <a:cs typeface="Consolas" panose="020B0609020204030204" pitchFamily="49" charset="0"/>
              </a:rPr>
              <a:t>            child: </a:t>
            </a:r>
            <a:r>
              <a:rPr lang="en-ID" sz="1100" dirty="0" err="1">
                <a:solidFill>
                  <a:srgbClr val="FF0000"/>
                </a:solidFill>
                <a:latin typeface="Consolas" panose="020B0609020204030204" pitchFamily="49" charset="0"/>
                <a:cs typeface="Consolas" panose="020B0609020204030204" pitchFamily="49" charset="0"/>
              </a:rPr>
              <a:t>const</a:t>
            </a:r>
            <a:r>
              <a:rPr lang="en-ID" sz="1100" dirty="0">
                <a:solidFill>
                  <a:srgbClr val="FF0000"/>
                </a:solidFill>
                <a:latin typeface="Consolas" panose="020B0609020204030204" pitchFamily="49" charset="0"/>
                <a:cs typeface="Consolas" panose="020B0609020204030204" pitchFamily="49" charset="0"/>
              </a:rPr>
              <a:t> Text('SUBMIT'))</a:t>
            </a:r>
          </a:p>
          <a:p>
            <a:pPr>
              <a:buNone/>
            </a:pPr>
            <a:endParaRPr lang="en-US" sz="2000" dirty="0"/>
          </a:p>
          <a:p>
            <a:pPr>
              <a:buNone/>
            </a:pPr>
            <a:endParaRPr lang="en-US" sz="2400" dirty="0">
              <a:solidFill>
                <a:srgbClr val="FF0000"/>
              </a:solidFill>
            </a:endParaRPr>
          </a:p>
        </p:txBody>
      </p:sp>
      <p:pic>
        <p:nvPicPr>
          <p:cNvPr id="3" name="Picture 2">
            <a:extLst>
              <a:ext uri="{FF2B5EF4-FFF2-40B4-BE49-F238E27FC236}">
                <a16:creationId xmlns:a16="http://schemas.microsoft.com/office/drawing/2014/main" id="{DD0FDDFF-827F-1348-9A9A-28C7C9ADDC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5110" y="714527"/>
            <a:ext cx="2091690" cy="1857223"/>
          </a:xfrm>
          <a:prstGeom prst="rect">
            <a:avLst/>
          </a:prstGeom>
        </p:spPr>
      </p:pic>
      <p:pic>
        <p:nvPicPr>
          <p:cNvPr id="4" name="Picture 3">
            <a:extLst>
              <a:ext uri="{FF2B5EF4-FFF2-40B4-BE49-F238E27FC236}">
                <a16:creationId xmlns:a16="http://schemas.microsoft.com/office/drawing/2014/main" id="{E69DA2F0-625E-C244-8D30-53CDBF02AF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5110" y="2737400"/>
            <a:ext cx="2091690" cy="1857223"/>
          </a:xfrm>
          <a:prstGeom prst="rect">
            <a:avLst/>
          </a:prstGeom>
        </p:spPr>
      </p:pic>
    </p:spTree>
    <p:extLst>
      <p:ext uri="{BB962C8B-B14F-4D97-AF65-F5344CB8AC3E}">
        <p14:creationId xmlns:p14="http://schemas.microsoft.com/office/powerpoint/2010/main" val="3548107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Add recipe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a:extLst>
              <a:ext uri="{FF2B5EF4-FFF2-40B4-BE49-F238E27FC236}">
                <a16:creationId xmlns:a16="http://schemas.microsoft.com/office/drawing/2014/main" id="{DFFE011C-919E-284E-B895-E899B0BA4D5E}"/>
              </a:ext>
            </a:extLst>
          </p:cNvPr>
          <p:cNvSpPr>
            <a:spLocks noGrp="1"/>
          </p:cNvSpPr>
          <p:nvPr>
            <p:ph idx="1"/>
          </p:nvPr>
        </p:nvSpPr>
        <p:spPr>
          <a:xfrm>
            <a:off x="221839" y="796688"/>
            <a:ext cx="8534400" cy="3810852"/>
          </a:xfrm>
        </p:spPr>
        <p:txBody>
          <a:bodyPr>
            <a:normAutofit/>
          </a:bodyPr>
          <a:lstStyle/>
          <a:p>
            <a:pPr>
              <a:buNone/>
            </a:pPr>
            <a:r>
              <a:rPr lang="en-US" sz="1900" dirty="0">
                <a:latin typeface="Calibri" panose="020F0502020204030204" pitchFamily="34" charset="0"/>
                <a:cs typeface="Calibri" panose="020F0502020204030204" pitchFamily="34" charset="0"/>
              </a:rPr>
              <a:t>Add on pressed.</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onPressed</a:t>
            </a:r>
            <a:r>
              <a:rPr lang="en-ID" sz="1100" dirty="0">
                <a:solidFill>
                  <a:srgbClr val="FF0000"/>
                </a:solidFill>
                <a:latin typeface="Consolas" panose="020B0609020204030204" pitchFamily="49" charset="0"/>
                <a:cs typeface="Consolas" panose="020B0609020204030204" pitchFamily="49" charset="0"/>
              </a:rPr>
              <a:t>: () {</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recipes.add</a:t>
            </a:r>
            <a:r>
              <a:rPr lang="en-ID" sz="1100" dirty="0">
                <a:solidFill>
                  <a:srgbClr val="FF0000"/>
                </a:solidFill>
                <a:latin typeface="Consolas" panose="020B0609020204030204" pitchFamily="49" charset="0"/>
                <a:cs typeface="Consolas" panose="020B0609020204030204" pitchFamily="49" charset="0"/>
              </a:rPr>
              <a:t>(Recipe(</a:t>
            </a:r>
          </a:p>
          <a:p>
            <a:pPr marL="0" indent="0">
              <a:buNone/>
            </a:pPr>
            <a:r>
              <a:rPr lang="en-ID" sz="1100" dirty="0">
                <a:solidFill>
                  <a:srgbClr val="FF0000"/>
                </a:solidFill>
                <a:latin typeface="Consolas" panose="020B0609020204030204" pitchFamily="49" charset="0"/>
                <a:cs typeface="Consolas" panose="020B0609020204030204" pitchFamily="49" charset="0"/>
              </a:rPr>
              <a:t>                    id: </a:t>
            </a:r>
            <a:r>
              <a:rPr lang="en-ID" sz="1100" dirty="0" err="1">
                <a:solidFill>
                  <a:srgbClr val="FF0000"/>
                </a:solidFill>
                <a:latin typeface="Consolas" panose="020B0609020204030204" pitchFamily="49" charset="0"/>
                <a:cs typeface="Consolas" panose="020B0609020204030204" pitchFamily="49" charset="0"/>
              </a:rPr>
              <a:t>recipes.length</a:t>
            </a:r>
            <a:r>
              <a:rPr lang="en-ID" sz="1100" dirty="0">
                <a:solidFill>
                  <a:srgbClr val="FF0000"/>
                </a:solidFill>
                <a:latin typeface="Consolas" panose="020B0609020204030204" pitchFamily="49" charset="0"/>
                <a:cs typeface="Consolas" panose="020B0609020204030204" pitchFamily="49" charset="0"/>
              </a:rPr>
              <a:t> + 1,</a:t>
            </a:r>
          </a:p>
          <a:p>
            <a:pPr marL="0" indent="0">
              <a:buNone/>
            </a:pPr>
            <a:r>
              <a:rPr lang="en-ID" sz="1100" dirty="0">
                <a:solidFill>
                  <a:srgbClr val="FF0000"/>
                </a:solidFill>
                <a:latin typeface="Consolas" panose="020B0609020204030204" pitchFamily="49" charset="0"/>
                <a:cs typeface="Consolas" panose="020B0609020204030204" pitchFamily="49" charset="0"/>
              </a:rPr>
              <a:t>                    name: _</a:t>
            </a:r>
            <a:r>
              <a:rPr lang="en-ID" sz="1100" dirty="0" err="1">
                <a:solidFill>
                  <a:srgbClr val="FF0000"/>
                </a:solidFill>
                <a:latin typeface="Consolas" panose="020B0609020204030204" pitchFamily="49" charset="0"/>
                <a:cs typeface="Consolas" panose="020B0609020204030204" pitchFamily="49" charset="0"/>
              </a:rPr>
              <a:t>recipeNameController.text</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a:t>
            </a:r>
            <a:r>
              <a:rPr lang="en-ID" sz="1100" dirty="0" err="1">
                <a:solidFill>
                  <a:srgbClr val="FF0000"/>
                </a:solidFill>
                <a:latin typeface="Consolas" panose="020B0609020204030204" pitchFamily="49" charset="0"/>
                <a:cs typeface="Consolas" panose="020B0609020204030204" pitchFamily="49" charset="0"/>
              </a:rPr>
              <a:t>desc</a:t>
            </a:r>
            <a:r>
              <a:rPr lang="en-ID" sz="1100" dirty="0">
                <a:solidFill>
                  <a:srgbClr val="FF0000"/>
                </a:solidFill>
                <a:latin typeface="Consolas" panose="020B0609020204030204" pitchFamily="49" charset="0"/>
                <a:cs typeface="Consolas" panose="020B0609020204030204" pitchFamily="49" charset="0"/>
              </a:rPr>
              <a:t>: _</a:t>
            </a:r>
            <a:r>
              <a:rPr lang="en-ID" sz="1100" dirty="0" err="1">
                <a:solidFill>
                  <a:srgbClr val="FF0000"/>
                </a:solidFill>
                <a:latin typeface="Consolas" panose="020B0609020204030204" pitchFamily="49" charset="0"/>
                <a:cs typeface="Consolas" panose="020B0609020204030204" pitchFamily="49" charset="0"/>
              </a:rPr>
              <a:t>recipeDescController.text</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photo: _</a:t>
            </a:r>
            <a:r>
              <a:rPr lang="en-ID" sz="1100" dirty="0" err="1">
                <a:solidFill>
                  <a:srgbClr val="FF0000"/>
                </a:solidFill>
                <a:latin typeface="Consolas" panose="020B0609020204030204" pitchFamily="49" charset="0"/>
                <a:cs typeface="Consolas" panose="020B0609020204030204" pitchFamily="49" charset="0"/>
              </a:rPr>
              <a:t>recipePhotoController.text</a:t>
            </a:r>
            <a:r>
              <a:rPr lang="en-ID" sz="1100" dirty="0">
                <a:solidFill>
                  <a:srgbClr val="FF0000"/>
                </a:solidFill>
                <a:latin typeface="Consolas" panose="020B0609020204030204" pitchFamily="49" charset="0"/>
                <a:cs typeface="Consolas" panose="020B0609020204030204" pitchFamily="49" charset="0"/>
              </a:rPr>
              <a:t>,</a:t>
            </a:r>
          </a:p>
          <a:p>
            <a:pPr marL="0" indent="0">
              <a:buNone/>
            </a:pPr>
            <a:r>
              <a:rPr lang="en-ID" sz="1100" dirty="0">
                <a:solidFill>
                  <a:srgbClr val="FF0000"/>
                </a:solidFill>
                <a:latin typeface="Consolas" panose="020B0609020204030204" pitchFamily="49" charset="0"/>
                <a:cs typeface="Consolas" panose="020B0609020204030204" pitchFamily="49" charset="0"/>
              </a:rPr>
              <a:t>                  ));</a:t>
            </a:r>
          </a:p>
          <a:p>
            <a:pPr marL="0" indent="0">
              <a:buNone/>
            </a:pPr>
            <a:r>
              <a:rPr lang="en-ID" sz="1100" dirty="0">
                <a:solidFill>
                  <a:srgbClr val="FF0000"/>
                </a:solidFill>
                <a:latin typeface="Consolas" panose="020B0609020204030204" pitchFamily="49" charset="0"/>
                <a:cs typeface="Consolas" panose="020B0609020204030204" pitchFamily="49" charset="0"/>
              </a:rPr>
              <a:t>            },</a:t>
            </a:r>
            <a:endParaRPr lang="en-US" sz="2000" dirty="0"/>
          </a:p>
          <a:p>
            <a:pPr>
              <a:buNone/>
            </a:pPr>
            <a:endParaRPr lang="en-US" sz="2400" dirty="0">
              <a:solidFill>
                <a:srgbClr val="FF0000"/>
              </a:solidFill>
            </a:endParaRPr>
          </a:p>
        </p:txBody>
      </p:sp>
      <p:sp>
        <p:nvSpPr>
          <p:cNvPr id="8" name="TextBox 7">
            <a:extLst>
              <a:ext uri="{FF2B5EF4-FFF2-40B4-BE49-F238E27FC236}">
                <a16:creationId xmlns:a16="http://schemas.microsoft.com/office/drawing/2014/main" id="{0FED079F-7FDF-AE4D-823D-24E16D8F8B3C}"/>
              </a:ext>
            </a:extLst>
          </p:cNvPr>
          <p:cNvSpPr txBox="1"/>
          <p:nvPr/>
        </p:nvSpPr>
        <p:spPr>
          <a:xfrm>
            <a:off x="1175657" y="4084320"/>
            <a:ext cx="5425439"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When we click add, it is </a:t>
            </a:r>
            <a:r>
              <a:rPr lang="en-US" sz="1400" b="1" dirty="0"/>
              <a:t>silently</a:t>
            </a:r>
            <a:r>
              <a:rPr lang="en-US" sz="1400" dirty="0"/>
              <a:t> adding data to recipe list,</a:t>
            </a:r>
            <a:r>
              <a:rPr lang="id-ID" sz="1400" dirty="0"/>
              <a:t> </a:t>
            </a:r>
            <a:r>
              <a:rPr lang="en-US" sz="1400" dirty="0"/>
              <a:t>user doesn’t get any feedback. We will examine it later.</a:t>
            </a:r>
          </a:p>
        </p:txBody>
      </p:sp>
      <p:pic>
        <p:nvPicPr>
          <p:cNvPr id="3" name="Picture 2">
            <a:extLst>
              <a:ext uri="{FF2B5EF4-FFF2-40B4-BE49-F238E27FC236}">
                <a16:creationId xmlns:a16="http://schemas.microsoft.com/office/drawing/2014/main" id="{CE696D22-C20F-FC4F-BCD5-A3DDA4F42A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0075" y="776298"/>
            <a:ext cx="1742889" cy="3088277"/>
          </a:xfrm>
          <a:prstGeom prst="rect">
            <a:avLst/>
          </a:prstGeom>
        </p:spPr>
      </p:pic>
      <p:pic>
        <p:nvPicPr>
          <p:cNvPr id="4" name="Picture 3">
            <a:extLst>
              <a:ext uri="{FF2B5EF4-FFF2-40B4-BE49-F238E27FC236}">
                <a16:creationId xmlns:a16="http://schemas.microsoft.com/office/drawing/2014/main" id="{5C2029EB-6F91-7F4E-A0B8-CE69EDBE8C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2436" y="796688"/>
            <a:ext cx="2251564" cy="3989614"/>
          </a:xfrm>
          <a:prstGeom prst="rect">
            <a:avLst/>
          </a:prstGeom>
        </p:spPr>
      </p:pic>
    </p:spTree>
    <p:extLst>
      <p:ext uri="{BB962C8B-B14F-4D97-AF65-F5344CB8AC3E}">
        <p14:creationId xmlns:p14="http://schemas.microsoft.com/office/powerpoint/2010/main" val="2246591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Adding Alert Dialog</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7205A81-7721-C044-BCDF-506CE2240A4E}"/>
              </a:ext>
            </a:extLst>
          </p:cNvPr>
          <p:cNvSpPr/>
          <p:nvPr/>
        </p:nvSpPr>
        <p:spPr>
          <a:xfrm>
            <a:off x="-757645" y="898172"/>
            <a:ext cx="7336971" cy="2308324"/>
          </a:xfrm>
          <a:prstGeom prst="rect">
            <a:avLst/>
          </a:prstGeom>
        </p:spPr>
        <p:txBody>
          <a:bodyPr wrap="square">
            <a:spAutoFit/>
          </a:bodyPr>
          <a:lstStyle/>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showDialog</a:t>
            </a:r>
            <a:r>
              <a:rPr lang="en-ID" sz="1200" dirty="0">
                <a:solidFill>
                  <a:srgbClr val="FF0000"/>
                </a:solidFill>
                <a:latin typeface="Consolas" panose="020B0609020204030204" pitchFamily="49" charset="0"/>
                <a:cs typeface="Consolas" panose="020B0609020204030204" pitchFamily="49" charset="0"/>
              </a:rPr>
              <a:t>&lt;String&gt;(</a:t>
            </a:r>
          </a:p>
          <a:p>
            <a:r>
              <a:rPr lang="en-ID" sz="1200" dirty="0">
                <a:solidFill>
                  <a:srgbClr val="FF0000"/>
                </a:solidFill>
                <a:latin typeface="Consolas" panose="020B0609020204030204" pitchFamily="49" charset="0"/>
                <a:cs typeface="Consolas" panose="020B0609020204030204" pitchFamily="49" charset="0"/>
              </a:rPr>
              <a:t>                      context: context,</a:t>
            </a:r>
          </a:p>
          <a:p>
            <a:r>
              <a:rPr lang="en-ID" sz="1200" dirty="0">
                <a:solidFill>
                  <a:srgbClr val="FF0000"/>
                </a:solidFill>
                <a:latin typeface="Consolas" panose="020B0609020204030204" pitchFamily="49" charset="0"/>
                <a:cs typeface="Consolas" panose="020B0609020204030204" pitchFamily="49" charset="0"/>
              </a:rPr>
              <a:t>                      builder: (</a:t>
            </a:r>
            <a:r>
              <a:rPr lang="en-ID" sz="1200" dirty="0" err="1">
                <a:solidFill>
                  <a:srgbClr val="FF0000"/>
                </a:solidFill>
                <a:latin typeface="Consolas" panose="020B0609020204030204" pitchFamily="49" charset="0"/>
                <a:cs typeface="Consolas" panose="020B0609020204030204" pitchFamily="49" charset="0"/>
              </a:rPr>
              <a:t>BuildContext</a:t>
            </a:r>
            <a:r>
              <a:rPr lang="en-ID" sz="1200" dirty="0">
                <a:solidFill>
                  <a:srgbClr val="FF0000"/>
                </a:solidFill>
                <a:latin typeface="Consolas" panose="020B0609020204030204" pitchFamily="49" charset="0"/>
                <a:cs typeface="Consolas" panose="020B0609020204030204" pitchFamily="49" charset="0"/>
              </a:rPr>
              <a:t> context) =&gt; </a:t>
            </a:r>
            <a:r>
              <a:rPr lang="en-ID" sz="1200" dirty="0" err="1">
                <a:solidFill>
                  <a:srgbClr val="FF0000"/>
                </a:solidFill>
                <a:latin typeface="Consolas" panose="020B0609020204030204" pitchFamily="49" charset="0"/>
                <a:cs typeface="Consolas" panose="020B0609020204030204" pitchFamily="49" charset="0"/>
              </a:rPr>
              <a:t>AlertDialog</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title: Text('Add Recipe'),</a:t>
            </a:r>
          </a:p>
          <a:p>
            <a:r>
              <a:rPr lang="en-ID" sz="1200" dirty="0">
                <a:solidFill>
                  <a:srgbClr val="FF0000"/>
                </a:solidFill>
                <a:latin typeface="Consolas" panose="020B0609020204030204" pitchFamily="49" charset="0"/>
                <a:cs typeface="Consolas" panose="020B0609020204030204" pitchFamily="49" charset="0"/>
              </a:rPr>
              <a:t>                            content: Text('Recipe successfully added'),</a:t>
            </a:r>
          </a:p>
          <a:p>
            <a:r>
              <a:rPr lang="en-ID" sz="1200" dirty="0">
                <a:solidFill>
                  <a:srgbClr val="FF0000"/>
                </a:solidFill>
                <a:latin typeface="Consolas" panose="020B0609020204030204" pitchFamily="49" charset="0"/>
                <a:cs typeface="Consolas" panose="020B0609020204030204" pitchFamily="49" charset="0"/>
              </a:rPr>
              <a:t>                            actions: &lt;Widget&gt;[</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TextButton</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onPressed</a:t>
            </a:r>
            <a:r>
              <a:rPr lang="en-ID" sz="1200" dirty="0">
                <a:solidFill>
                  <a:srgbClr val="FF0000"/>
                </a:solidFill>
                <a:latin typeface="Consolas" panose="020B0609020204030204" pitchFamily="49" charset="0"/>
                <a:cs typeface="Consolas" panose="020B0609020204030204" pitchFamily="49" charset="0"/>
              </a:rPr>
              <a:t>: () =&gt; </a:t>
            </a:r>
            <a:r>
              <a:rPr lang="en-ID" sz="1200" dirty="0" err="1">
                <a:solidFill>
                  <a:srgbClr val="FF0000"/>
                </a:solidFill>
                <a:latin typeface="Consolas" panose="020B0609020204030204" pitchFamily="49" charset="0"/>
                <a:cs typeface="Consolas" panose="020B0609020204030204" pitchFamily="49" charset="0"/>
              </a:rPr>
              <a:t>Navigator.pop</a:t>
            </a:r>
            <a:r>
              <a:rPr lang="en-ID" sz="1200" dirty="0">
                <a:solidFill>
                  <a:srgbClr val="FF0000"/>
                </a:solidFill>
                <a:latin typeface="Consolas" panose="020B0609020204030204" pitchFamily="49" charset="0"/>
                <a:cs typeface="Consolas" panose="020B0609020204030204" pitchFamily="49" charset="0"/>
              </a:rPr>
              <a:t>(context, 'OK'),</a:t>
            </a:r>
          </a:p>
          <a:p>
            <a:r>
              <a:rPr lang="en-ID" sz="1200" dirty="0">
                <a:solidFill>
                  <a:srgbClr val="FF0000"/>
                </a:solidFill>
                <a:latin typeface="Consolas" panose="020B0609020204030204" pitchFamily="49" charset="0"/>
                <a:cs typeface="Consolas" panose="020B0609020204030204" pitchFamily="49" charset="0"/>
              </a:rPr>
              <a:t>                                child: </a:t>
            </a:r>
            <a:r>
              <a:rPr lang="en-ID" sz="1200" dirty="0" err="1">
                <a:solidFill>
                  <a:srgbClr val="FF0000"/>
                </a:solidFill>
                <a:latin typeface="Consolas" panose="020B0609020204030204" pitchFamily="49" charset="0"/>
                <a:cs typeface="Consolas" panose="020B0609020204030204" pitchFamily="49" charset="0"/>
              </a:rPr>
              <a:t>const</a:t>
            </a:r>
            <a:r>
              <a:rPr lang="en-ID" sz="1200" dirty="0">
                <a:solidFill>
                  <a:srgbClr val="FF0000"/>
                </a:solidFill>
                <a:latin typeface="Consolas" panose="020B0609020204030204" pitchFamily="49" charset="0"/>
                <a:cs typeface="Consolas" panose="020B0609020204030204" pitchFamily="49" charset="0"/>
              </a:rPr>
              <a:t> Text('OK'),</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endParaRPr lang="en-ID" sz="1200" dirty="0">
              <a:solidFill>
                <a:srgbClr val="FF0000"/>
              </a:solidFill>
              <a:effectLst/>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6421E6B-5776-D2EC-A506-C3A3A9F04443}"/>
              </a:ext>
            </a:extLst>
          </p:cNvPr>
          <p:cNvSpPr txBox="1"/>
          <p:nvPr/>
        </p:nvSpPr>
        <p:spPr>
          <a:xfrm>
            <a:off x="307975" y="3548614"/>
            <a:ext cx="3396169"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Add this code inside the </a:t>
            </a:r>
            <a:r>
              <a:rPr lang="en-US" sz="1400" dirty="0" err="1"/>
              <a:t>onPressed</a:t>
            </a:r>
            <a:r>
              <a:rPr lang="en-US" sz="1400" dirty="0"/>
              <a:t> after adding the recipe</a:t>
            </a:r>
          </a:p>
        </p:txBody>
      </p:sp>
      <p:pic>
        <p:nvPicPr>
          <p:cNvPr id="4" name="Picture 3">
            <a:extLst>
              <a:ext uri="{FF2B5EF4-FFF2-40B4-BE49-F238E27FC236}">
                <a16:creationId xmlns:a16="http://schemas.microsoft.com/office/drawing/2014/main" id="{514B66C9-012B-1746-A4CB-8EEE7F1AB9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4280" y="719817"/>
            <a:ext cx="2431745" cy="4308883"/>
          </a:xfrm>
          <a:prstGeom prst="rect">
            <a:avLst/>
          </a:prstGeom>
        </p:spPr>
      </p:pic>
    </p:spTree>
    <p:extLst>
      <p:ext uri="{BB962C8B-B14F-4D97-AF65-F5344CB8AC3E}">
        <p14:creationId xmlns:p14="http://schemas.microsoft.com/office/powerpoint/2010/main" val="3548107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Button with Icon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p:cNvSpPr>
            <a:spLocks noGrp="1"/>
          </p:cNvSpPr>
          <p:nvPr>
            <p:ph idx="1"/>
          </p:nvPr>
        </p:nvSpPr>
        <p:spPr>
          <a:xfrm>
            <a:off x="457200" y="783771"/>
            <a:ext cx="8534400" cy="3810852"/>
          </a:xfrm>
        </p:spPr>
        <p:txBody>
          <a:bodyPr>
            <a:normAutofit/>
          </a:bodyPr>
          <a:lstStyle/>
          <a:p>
            <a:pPr marL="0" indent="0">
              <a:buNone/>
            </a:pPr>
            <a:r>
              <a:rPr lang="en-ID" sz="1800" dirty="0">
                <a:latin typeface="Calibri" panose="020F0502020204030204" pitchFamily="34" charset="0"/>
                <a:cs typeface="Calibri" panose="020F0502020204030204" pitchFamily="34" charset="0"/>
              </a:rPr>
              <a:t>Button can be equipped with icon by using .icon constructor. </a:t>
            </a:r>
          </a:p>
          <a:p>
            <a:pPr marL="0" indent="0">
              <a:buNone/>
            </a:pPr>
            <a:r>
              <a:rPr lang="en-US" sz="1800" dirty="0">
                <a:solidFill>
                  <a:srgbClr val="FF0000"/>
                </a:solidFill>
                <a:latin typeface="Calibri" panose="020F0502020204030204" pitchFamily="34" charset="0"/>
                <a:cs typeface="Calibri" panose="020F0502020204030204" pitchFamily="34" charset="0"/>
              </a:rPr>
              <a:t>    </a:t>
            </a:r>
          </a:p>
        </p:txBody>
      </p:sp>
      <p:sp>
        <p:nvSpPr>
          <p:cNvPr id="4" name="Rectangle 3">
            <a:extLst>
              <a:ext uri="{FF2B5EF4-FFF2-40B4-BE49-F238E27FC236}">
                <a16:creationId xmlns:a16="http://schemas.microsoft.com/office/drawing/2014/main" id="{9E46B1A4-A6FA-1D4C-938A-8A6AFCEE50E0}"/>
              </a:ext>
            </a:extLst>
          </p:cNvPr>
          <p:cNvSpPr/>
          <p:nvPr/>
        </p:nvSpPr>
        <p:spPr>
          <a:xfrm>
            <a:off x="457200" y="1281963"/>
            <a:ext cx="4572000" cy="3077766"/>
          </a:xfrm>
          <a:prstGeom prst="rect">
            <a:avLst/>
          </a:prstGeom>
        </p:spPr>
        <p:txBody>
          <a:bodyPr>
            <a:spAutoFit/>
          </a:bodyPr>
          <a:lstStyle/>
          <a:p>
            <a:r>
              <a:rPr lang="en-ID" sz="2000" dirty="0" err="1">
                <a:solidFill>
                  <a:srgbClr val="FF0000"/>
                </a:solidFill>
                <a:latin typeface="Consolas" panose="020B0609020204030204" pitchFamily="49" charset="0"/>
                <a:cs typeface="Consolas" panose="020B0609020204030204" pitchFamily="49" charset="0"/>
              </a:rPr>
              <a:t>ElevatedButton.icon</a:t>
            </a:r>
            <a:r>
              <a:rPr lang="en-ID" sz="1400" dirty="0">
                <a:latin typeface="Consolas" panose="020B0609020204030204" pitchFamily="49" charset="0"/>
                <a:cs typeface="Consolas" panose="020B0609020204030204" pitchFamily="49" charset="0"/>
              </a:rPr>
              <a:t>({</a:t>
            </a:r>
            <a:r>
              <a:rPr lang="en-ID" dirty="0">
                <a:latin typeface="Consolas" panose="020B0609020204030204" pitchFamily="49" charset="0"/>
                <a:cs typeface="Consolas" panose="020B0609020204030204" pitchFamily="49" charset="0"/>
                <a:hlinkClick r:id="rId3"/>
              </a:rPr>
              <a:t>Key</a:t>
            </a:r>
            <a:r>
              <a:rPr lang="en-ID" sz="1400" dirty="0">
                <a:latin typeface="Consolas" panose="020B0609020204030204" pitchFamily="49" charset="0"/>
                <a:cs typeface="Consolas" panose="020B0609020204030204" pitchFamily="49" charset="0"/>
              </a:rPr>
              <a:t>? key, </a:t>
            </a:r>
          </a:p>
          <a:p>
            <a:r>
              <a:rPr lang="en-ID" sz="1400" dirty="0">
                <a:latin typeface="Consolas" panose="020B0609020204030204" pitchFamily="49" charset="0"/>
                <a:cs typeface="Consolas" panose="020B0609020204030204" pitchFamily="49" charset="0"/>
              </a:rPr>
              <a:t> required </a:t>
            </a:r>
            <a:r>
              <a:rPr lang="en-ID" dirty="0">
                <a:latin typeface="Consolas" panose="020B0609020204030204" pitchFamily="49" charset="0"/>
                <a:cs typeface="Consolas" panose="020B0609020204030204" pitchFamily="49" charset="0"/>
                <a:hlinkClick r:id="rId4"/>
              </a:rPr>
              <a:t>VoidCallback</a:t>
            </a:r>
            <a:r>
              <a:rPr lang="en-ID" sz="1400" dirty="0">
                <a:latin typeface="Consolas" panose="020B0609020204030204" pitchFamily="49" charset="0"/>
                <a:cs typeface="Consolas" panose="020B0609020204030204" pitchFamily="49" charset="0"/>
              </a:rPr>
              <a:t>? </a:t>
            </a:r>
            <a:r>
              <a:rPr lang="en-ID" sz="1400" dirty="0" err="1">
                <a:latin typeface="Consolas" panose="020B0609020204030204" pitchFamily="49" charset="0"/>
                <a:cs typeface="Consolas" panose="020B0609020204030204" pitchFamily="49" charset="0"/>
              </a:rPr>
              <a:t>onPressed</a:t>
            </a:r>
            <a:r>
              <a:rPr lang="en-ID" sz="1400" dirty="0">
                <a:latin typeface="Consolas" panose="020B0609020204030204" pitchFamily="49" charset="0"/>
                <a:cs typeface="Consolas" panose="020B0609020204030204" pitchFamily="49" charset="0"/>
              </a:rPr>
              <a:t>, </a:t>
            </a:r>
          </a:p>
          <a:p>
            <a:r>
              <a:rPr lang="en-ID" dirty="0">
                <a:latin typeface="Consolas" panose="020B0609020204030204" pitchFamily="49" charset="0"/>
                <a:cs typeface="Consolas" panose="020B0609020204030204" pitchFamily="49" charset="0"/>
                <a:hlinkClick r:id="rId4"/>
              </a:rPr>
              <a:t> VoidCallback</a:t>
            </a:r>
            <a:r>
              <a:rPr lang="en-ID" sz="1400" dirty="0">
                <a:latin typeface="Consolas" panose="020B0609020204030204" pitchFamily="49" charset="0"/>
                <a:cs typeface="Consolas" panose="020B0609020204030204" pitchFamily="49" charset="0"/>
              </a:rPr>
              <a:t>? </a:t>
            </a:r>
            <a:r>
              <a:rPr lang="en-ID" sz="1400" dirty="0" err="1">
                <a:latin typeface="Consolas" panose="020B0609020204030204" pitchFamily="49" charset="0"/>
                <a:cs typeface="Consolas" panose="020B0609020204030204" pitchFamily="49" charset="0"/>
              </a:rPr>
              <a:t>onLongPress</a:t>
            </a:r>
            <a:r>
              <a:rPr lang="en-ID" sz="1400" dirty="0">
                <a:latin typeface="Consolas" panose="020B0609020204030204" pitchFamily="49" charset="0"/>
                <a:cs typeface="Consolas" panose="020B0609020204030204" pitchFamily="49" charset="0"/>
              </a:rPr>
              <a:t>, </a:t>
            </a:r>
          </a:p>
          <a:p>
            <a:r>
              <a:rPr lang="en-ID" dirty="0">
                <a:latin typeface="Consolas" panose="020B0609020204030204" pitchFamily="49" charset="0"/>
                <a:cs typeface="Consolas" panose="020B0609020204030204" pitchFamily="49" charset="0"/>
                <a:hlinkClick r:id="rId5"/>
              </a:rPr>
              <a:t> ButtonStyle</a:t>
            </a:r>
            <a:r>
              <a:rPr lang="en-ID" sz="1400" dirty="0">
                <a:latin typeface="Consolas" panose="020B0609020204030204" pitchFamily="49" charset="0"/>
                <a:cs typeface="Consolas" panose="020B0609020204030204" pitchFamily="49" charset="0"/>
              </a:rPr>
              <a:t>? style, </a:t>
            </a:r>
          </a:p>
          <a:p>
            <a:r>
              <a:rPr lang="en-ID" dirty="0">
                <a:latin typeface="Consolas" panose="020B0609020204030204" pitchFamily="49" charset="0"/>
                <a:cs typeface="Consolas" panose="020B0609020204030204" pitchFamily="49" charset="0"/>
                <a:hlinkClick r:id="rId6"/>
              </a:rPr>
              <a:t> FocusNode</a:t>
            </a:r>
            <a:r>
              <a:rPr lang="en-ID" sz="1400" dirty="0">
                <a:latin typeface="Consolas" panose="020B0609020204030204" pitchFamily="49" charset="0"/>
                <a:cs typeface="Consolas" panose="020B0609020204030204" pitchFamily="49" charset="0"/>
              </a:rPr>
              <a:t>? </a:t>
            </a:r>
            <a:r>
              <a:rPr lang="en-ID" sz="1400" dirty="0" err="1">
                <a:latin typeface="Consolas" panose="020B0609020204030204" pitchFamily="49" charset="0"/>
                <a:cs typeface="Consolas" panose="020B0609020204030204" pitchFamily="49" charset="0"/>
              </a:rPr>
              <a:t>focusNode</a:t>
            </a:r>
            <a:r>
              <a:rPr lang="en-ID" sz="1400" dirty="0">
                <a:latin typeface="Consolas" panose="020B0609020204030204" pitchFamily="49" charset="0"/>
                <a:cs typeface="Consolas" panose="020B0609020204030204" pitchFamily="49" charset="0"/>
              </a:rPr>
              <a:t>, </a:t>
            </a:r>
          </a:p>
          <a:p>
            <a:r>
              <a:rPr lang="en-ID" dirty="0">
                <a:latin typeface="Consolas" panose="020B0609020204030204" pitchFamily="49" charset="0"/>
                <a:cs typeface="Consolas" panose="020B0609020204030204" pitchFamily="49" charset="0"/>
                <a:hlinkClick r:id="rId7"/>
              </a:rPr>
              <a:t> bool</a:t>
            </a:r>
            <a:r>
              <a:rPr lang="en-ID" sz="1400" dirty="0">
                <a:latin typeface="Consolas" panose="020B0609020204030204" pitchFamily="49" charset="0"/>
                <a:cs typeface="Consolas" panose="020B0609020204030204" pitchFamily="49" charset="0"/>
              </a:rPr>
              <a:t>? autofocus, </a:t>
            </a:r>
          </a:p>
          <a:p>
            <a:r>
              <a:rPr lang="en-ID" dirty="0">
                <a:latin typeface="Consolas" panose="020B0609020204030204" pitchFamily="49" charset="0"/>
                <a:cs typeface="Consolas" panose="020B0609020204030204" pitchFamily="49" charset="0"/>
                <a:hlinkClick r:id="rId8"/>
              </a:rPr>
              <a:t> Clip</a:t>
            </a:r>
            <a:r>
              <a:rPr lang="en-ID" sz="1400" dirty="0">
                <a:latin typeface="Consolas" panose="020B0609020204030204" pitchFamily="49" charset="0"/>
                <a:cs typeface="Consolas" panose="020B0609020204030204" pitchFamily="49" charset="0"/>
              </a:rPr>
              <a:t>? </a:t>
            </a:r>
            <a:r>
              <a:rPr lang="en-ID" sz="1400" dirty="0" err="1">
                <a:latin typeface="Consolas" panose="020B0609020204030204" pitchFamily="49" charset="0"/>
                <a:cs typeface="Consolas" panose="020B0609020204030204" pitchFamily="49" charset="0"/>
              </a:rPr>
              <a:t>clipBehavior</a:t>
            </a:r>
            <a:r>
              <a:rPr lang="en-ID" sz="1400" dirty="0">
                <a:latin typeface="Consolas" panose="020B0609020204030204" pitchFamily="49" charset="0"/>
                <a:cs typeface="Consolas" panose="020B0609020204030204" pitchFamily="49" charset="0"/>
              </a:rPr>
              <a:t>, </a:t>
            </a:r>
          </a:p>
          <a:p>
            <a:r>
              <a:rPr lang="en-ID" sz="1400" dirty="0">
                <a:latin typeface="Consolas" panose="020B0609020204030204" pitchFamily="49" charset="0"/>
                <a:cs typeface="Consolas" panose="020B0609020204030204" pitchFamily="49" charset="0"/>
              </a:rPr>
              <a:t> required </a:t>
            </a:r>
            <a:r>
              <a:rPr lang="en-ID" dirty="0">
                <a:latin typeface="Consolas" panose="020B0609020204030204" pitchFamily="49" charset="0"/>
                <a:cs typeface="Consolas" panose="020B0609020204030204" pitchFamily="49" charset="0"/>
                <a:hlinkClick r:id="rId9"/>
              </a:rPr>
              <a:t>Widget</a:t>
            </a:r>
            <a:r>
              <a:rPr lang="en-ID" sz="1400" dirty="0">
                <a:latin typeface="Consolas" panose="020B0609020204030204" pitchFamily="49" charset="0"/>
                <a:cs typeface="Consolas" panose="020B0609020204030204" pitchFamily="49" charset="0"/>
              </a:rPr>
              <a:t> icon, </a:t>
            </a:r>
          </a:p>
          <a:p>
            <a:r>
              <a:rPr lang="en-ID" sz="1400" dirty="0">
                <a:latin typeface="Consolas" panose="020B0609020204030204" pitchFamily="49" charset="0"/>
                <a:cs typeface="Consolas" panose="020B0609020204030204" pitchFamily="49" charset="0"/>
              </a:rPr>
              <a:t> required </a:t>
            </a:r>
            <a:r>
              <a:rPr lang="en-ID" dirty="0">
                <a:latin typeface="Consolas" panose="020B0609020204030204" pitchFamily="49" charset="0"/>
                <a:cs typeface="Consolas" panose="020B0609020204030204" pitchFamily="49" charset="0"/>
                <a:hlinkClick r:id="rId9"/>
              </a:rPr>
              <a:t>Widget</a:t>
            </a:r>
            <a:r>
              <a:rPr lang="en-ID" sz="1400" dirty="0">
                <a:latin typeface="Consolas" panose="020B0609020204030204" pitchFamily="49" charset="0"/>
                <a:cs typeface="Consolas" panose="020B0609020204030204" pitchFamily="49" charset="0"/>
              </a:rPr>
              <a:t> label}</a:t>
            </a:r>
          </a:p>
          <a:p>
            <a:r>
              <a:rPr lang="en-ID" sz="1400" dirty="0">
                <a:latin typeface="Consolas" panose="020B0609020204030204" pitchFamily="49" charset="0"/>
                <a:cs typeface="Consolas" panose="020B0609020204030204" pitchFamily="49" charset="0"/>
              </a:rPr>
              <a:t>)</a:t>
            </a:r>
            <a:br>
              <a:rPr lang="en-ID" sz="1400" dirty="0"/>
            </a:br>
            <a:endParaRPr lang="en-ID" sz="1400" dirty="0">
              <a:solidFill>
                <a:srgbClr val="FF0000"/>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3744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6000" b="1" dirty="0">
                <a:solidFill>
                  <a:schemeClr val="accent1">
                    <a:lumMod val="20000"/>
                    <a:lumOff val="80000"/>
                  </a:schemeClr>
                </a:solidFill>
              </a:rPr>
              <a:t>DROPDOWN BUTTON</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04</a:t>
            </a:r>
          </a:p>
        </p:txBody>
      </p:sp>
    </p:spTree>
    <p:extLst>
      <p:ext uri="{BB962C8B-B14F-4D97-AF65-F5344CB8AC3E}">
        <p14:creationId xmlns:p14="http://schemas.microsoft.com/office/powerpoint/2010/main" val="2199896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DropDownButton</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Content Placeholder 8"/>
          <p:cNvSpPr>
            <a:spLocks noGrp="1"/>
          </p:cNvSpPr>
          <p:nvPr>
            <p:ph idx="1"/>
          </p:nvPr>
        </p:nvSpPr>
        <p:spPr>
          <a:xfrm>
            <a:off x="457200" y="783771"/>
            <a:ext cx="2895600" cy="3810852"/>
          </a:xfrm>
        </p:spPr>
        <p:txBody>
          <a:bodyPr>
            <a:normAutofit/>
          </a:bodyPr>
          <a:lstStyle/>
          <a:p>
            <a:pPr marL="0" indent="0">
              <a:buNone/>
            </a:pPr>
            <a:r>
              <a:rPr lang="en-ID" sz="1800" dirty="0" err="1">
                <a:latin typeface="Calibri" panose="020F0502020204030204" pitchFamily="34" charset="0"/>
                <a:cs typeface="Calibri" panose="020F0502020204030204" pitchFamily="34" charset="0"/>
              </a:rPr>
              <a:t>DropDownButton</a:t>
            </a:r>
            <a:r>
              <a:rPr lang="en-ID" sz="1800" dirty="0">
                <a:latin typeface="Calibri" panose="020F0502020204030204" pitchFamily="34" charset="0"/>
                <a:cs typeface="Calibri" panose="020F0502020204030204" pitchFamily="34" charset="0"/>
              </a:rPr>
              <a:t> </a:t>
            </a:r>
            <a:r>
              <a:rPr lang="id-ID" sz="1800" dirty="0" err="1">
                <a:latin typeface="Calibri" panose="020F0502020204030204" pitchFamily="34" charset="0"/>
                <a:cs typeface="Calibri" panose="020F0502020204030204" pitchFamily="34" charset="0"/>
              </a:rPr>
              <a:t>is</a:t>
            </a:r>
            <a:r>
              <a:rPr lang="id-ID" sz="1800" dirty="0">
                <a:latin typeface="Calibri" panose="020F0502020204030204" pitchFamily="34" charset="0"/>
                <a:cs typeface="Calibri" panose="020F0502020204030204" pitchFamily="34" charset="0"/>
              </a:rPr>
              <a:t> </a:t>
            </a:r>
            <a:r>
              <a:rPr lang="en-ID" sz="1800" dirty="0">
                <a:latin typeface="Calibri" panose="020F0502020204030204" pitchFamily="34" charset="0"/>
                <a:cs typeface="Calibri" panose="020F0502020204030204" pitchFamily="34" charset="0"/>
              </a:rPr>
              <a:t>use</a:t>
            </a:r>
            <a:r>
              <a:rPr lang="id-ID" sz="1800" dirty="0">
                <a:latin typeface="Calibri" panose="020F0502020204030204" pitchFamily="34" charset="0"/>
                <a:cs typeface="Calibri" panose="020F0502020204030204" pitchFamily="34" charset="0"/>
              </a:rPr>
              <a:t>d</a:t>
            </a:r>
            <a:r>
              <a:rPr lang="en-ID" sz="1800" dirty="0">
                <a:latin typeface="Calibri" panose="020F0502020204030204" pitchFamily="34" charset="0"/>
                <a:cs typeface="Calibri" panose="020F0502020204030204" pitchFamily="34" charset="0"/>
              </a:rPr>
              <a:t> when user must pick one from given options. </a:t>
            </a:r>
          </a:p>
          <a:p>
            <a:pPr marL="0" indent="0">
              <a:buNone/>
            </a:pPr>
            <a:r>
              <a:rPr lang="en-US" sz="1800" dirty="0">
                <a:solidFill>
                  <a:srgbClr val="FF0000"/>
                </a:solidFill>
                <a:latin typeface="Calibri" panose="020F0502020204030204" pitchFamily="34" charset="0"/>
                <a:cs typeface="Calibri" panose="020F0502020204030204" pitchFamily="34" charset="0"/>
              </a:rPr>
              <a:t>    </a:t>
            </a:r>
          </a:p>
        </p:txBody>
      </p:sp>
      <p:sp>
        <p:nvSpPr>
          <p:cNvPr id="4" name="Rectangle 3">
            <a:extLst>
              <a:ext uri="{FF2B5EF4-FFF2-40B4-BE49-F238E27FC236}">
                <a16:creationId xmlns:a16="http://schemas.microsoft.com/office/drawing/2014/main" id="{9E46B1A4-A6FA-1D4C-938A-8A6AFCEE50E0}"/>
              </a:ext>
            </a:extLst>
          </p:cNvPr>
          <p:cNvSpPr/>
          <p:nvPr/>
        </p:nvSpPr>
        <p:spPr>
          <a:xfrm>
            <a:off x="4363583" y="160338"/>
            <a:ext cx="4572000" cy="4616648"/>
          </a:xfrm>
          <a:prstGeom prst="rect">
            <a:avLst/>
          </a:prstGeom>
          <a:solidFill>
            <a:schemeClr val="bg1"/>
          </a:solidFill>
        </p:spPr>
        <p:txBody>
          <a:bodyPr>
            <a:spAutoFit/>
          </a:bodyPr>
          <a:lstStyle/>
          <a:p>
            <a:r>
              <a:rPr lang="en-ID" sz="1200" dirty="0">
                <a:solidFill>
                  <a:srgbClr val="FF0000"/>
                </a:solidFill>
                <a:latin typeface="Consolas" panose="020B0609020204030204" pitchFamily="49" charset="0"/>
                <a:cs typeface="Consolas" panose="020B0609020204030204" pitchFamily="49" charset="0"/>
              </a:rPr>
              <a:t>String _</a:t>
            </a:r>
            <a:r>
              <a:rPr lang="en-ID" sz="1200" dirty="0" err="1">
                <a:solidFill>
                  <a:srgbClr val="FF0000"/>
                </a:solidFill>
                <a:latin typeface="Consolas" panose="020B0609020204030204" pitchFamily="49" charset="0"/>
                <a:cs typeface="Consolas" panose="020B0609020204030204" pitchFamily="49" charset="0"/>
              </a:rPr>
              <a:t>recipeCategory</a:t>
            </a:r>
            <a:r>
              <a:rPr lang="en-ID" sz="1200" dirty="0">
                <a:solidFill>
                  <a:srgbClr val="FF0000"/>
                </a:solidFill>
                <a:latin typeface="Consolas" panose="020B0609020204030204" pitchFamily="49" charset="0"/>
                <a:cs typeface="Consolas" panose="020B0609020204030204" pitchFamily="49" charset="0"/>
              </a:rPr>
              <a:t> = "Indonesian";        </a:t>
            </a:r>
          </a:p>
          <a:p>
            <a:r>
              <a:rPr lang="en-ID" sz="1200" dirty="0">
                <a:solidFill>
                  <a:srgbClr val="FF0000"/>
                </a:solidFill>
                <a:latin typeface="Consolas" panose="020B0609020204030204" pitchFamily="49" charset="0"/>
                <a:cs typeface="Consolas" panose="020B0609020204030204" pitchFamily="49" charset="0"/>
              </a:rPr>
              <a:t>-----</a:t>
            </a:r>
            <a:br>
              <a:rPr lang="en-ID" sz="1200" dirty="0">
                <a:solidFill>
                  <a:srgbClr val="FF0000"/>
                </a:solidFill>
                <a:latin typeface="Consolas" panose="020B0609020204030204" pitchFamily="49" charset="0"/>
                <a:cs typeface="Consolas" panose="020B0609020204030204" pitchFamily="49" charset="0"/>
              </a:rPr>
            </a:br>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DropdownButton</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items: </a:t>
            </a:r>
            <a:r>
              <a:rPr lang="en-ID" sz="1200" dirty="0" err="1">
                <a:solidFill>
                  <a:srgbClr val="FF0000"/>
                </a:solidFill>
                <a:latin typeface="Consolas" panose="020B0609020204030204" pitchFamily="49" charset="0"/>
                <a:cs typeface="Consolas" panose="020B0609020204030204" pitchFamily="49" charset="0"/>
              </a:rPr>
              <a:t>const</a:t>
            </a:r>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DropdownMenuItem</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value: "Indonesian",</a:t>
            </a:r>
          </a:p>
          <a:p>
            <a:r>
              <a:rPr lang="en-ID" sz="1200" dirty="0">
                <a:solidFill>
                  <a:srgbClr val="FF0000"/>
                </a:solidFill>
                <a:latin typeface="Consolas" panose="020B0609020204030204" pitchFamily="49" charset="0"/>
                <a:cs typeface="Consolas" panose="020B0609020204030204" pitchFamily="49" charset="0"/>
              </a:rPr>
              <a:t>                    child: Text("Indonesian"),</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DropdownMenuItem</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value: "Japanese",</a:t>
            </a:r>
          </a:p>
          <a:p>
            <a:r>
              <a:rPr lang="en-ID" sz="1200" dirty="0">
                <a:solidFill>
                  <a:srgbClr val="FF0000"/>
                </a:solidFill>
                <a:latin typeface="Consolas" panose="020B0609020204030204" pitchFamily="49" charset="0"/>
                <a:cs typeface="Consolas" panose="020B0609020204030204" pitchFamily="49" charset="0"/>
              </a:rPr>
              <a:t>                    child: Text("Japanese"),</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DropdownMenuItem</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value: "Korean",</a:t>
            </a:r>
          </a:p>
          <a:p>
            <a:r>
              <a:rPr lang="en-ID" sz="1200" dirty="0">
                <a:solidFill>
                  <a:srgbClr val="FF0000"/>
                </a:solidFill>
                <a:latin typeface="Consolas" panose="020B0609020204030204" pitchFamily="49" charset="0"/>
                <a:cs typeface="Consolas" panose="020B0609020204030204" pitchFamily="49" charset="0"/>
              </a:rPr>
              <a:t>                    child: Text("Korean"),</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value: _</a:t>
            </a:r>
            <a:r>
              <a:rPr lang="en-ID" sz="1200" dirty="0" err="1">
                <a:solidFill>
                  <a:srgbClr val="FF0000"/>
                </a:solidFill>
                <a:latin typeface="Consolas" panose="020B0609020204030204" pitchFamily="49" charset="0"/>
                <a:cs typeface="Consolas" panose="020B0609020204030204" pitchFamily="49" charset="0"/>
              </a:rPr>
              <a:t>recipeCategory</a:t>
            </a:r>
            <a:r>
              <a:rPr lang="en-ID" sz="1200" dirty="0">
                <a:solidFill>
                  <a:srgbClr val="FF0000"/>
                </a:solidFill>
                <a:latin typeface="Consolas" panose="020B0609020204030204" pitchFamily="49" charset="0"/>
                <a:cs typeface="Consolas" panose="020B0609020204030204" pitchFamily="49" charset="0"/>
              </a:rPr>
              <a:t>,</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onChanged</a:t>
            </a:r>
            <a:r>
              <a:rPr lang="en-ID" sz="1200" dirty="0">
                <a:solidFill>
                  <a:srgbClr val="FF0000"/>
                </a:solidFill>
                <a:latin typeface="Consolas" panose="020B0609020204030204" pitchFamily="49" charset="0"/>
                <a:cs typeface="Consolas" panose="020B0609020204030204" pitchFamily="49" charset="0"/>
              </a:rPr>
              <a:t>: (value) {</a:t>
            </a:r>
          </a:p>
          <a:p>
            <a:r>
              <a:rPr lang="en-ID" sz="1200" dirty="0">
                <a:solidFill>
                  <a:srgbClr val="FF0000"/>
                </a:solidFill>
                <a:latin typeface="Consolas" panose="020B0609020204030204" pitchFamily="49" charset="0"/>
                <a:cs typeface="Consolas" panose="020B0609020204030204" pitchFamily="49" charset="0"/>
              </a:rPr>
              <a:t>                  </a:t>
            </a:r>
            <a:r>
              <a:rPr lang="en-ID" sz="1200" dirty="0" err="1">
                <a:solidFill>
                  <a:srgbClr val="FF0000"/>
                </a:solidFill>
                <a:latin typeface="Consolas" panose="020B0609020204030204" pitchFamily="49" charset="0"/>
                <a:cs typeface="Consolas" panose="020B0609020204030204" pitchFamily="49" charset="0"/>
              </a:rPr>
              <a:t>setState</a:t>
            </a:r>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_</a:t>
            </a:r>
            <a:r>
              <a:rPr lang="en-ID" sz="1200" dirty="0" err="1">
                <a:solidFill>
                  <a:srgbClr val="FF0000"/>
                </a:solidFill>
                <a:latin typeface="Consolas" panose="020B0609020204030204" pitchFamily="49" charset="0"/>
                <a:cs typeface="Consolas" panose="020B0609020204030204" pitchFamily="49" charset="0"/>
              </a:rPr>
              <a:t>recipeCategory</a:t>
            </a:r>
            <a:r>
              <a:rPr lang="en-ID" sz="1200" dirty="0">
                <a:solidFill>
                  <a:srgbClr val="FF0000"/>
                </a:solidFill>
                <a:latin typeface="Consolas" panose="020B0609020204030204" pitchFamily="49" charset="0"/>
                <a:cs typeface="Consolas" panose="020B0609020204030204" pitchFamily="49" charset="0"/>
              </a:rPr>
              <a:t> = value!;</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p>
          <a:p>
            <a:r>
              <a:rPr lang="en-ID" sz="1200" dirty="0">
                <a:solidFill>
                  <a:srgbClr val="FF0000"/>
                </a:solidFill>
                <a:latin typeface="Consolas" panose="020B0609020204030204" pitchFamily="49" charset="0"/>
                <a:cs typeface="Consolas" panose="020B0609020204030204" pitchFamily="49" charset="0"/>
              </a:rPr>
              <a:t>                ),</a:t>
            </a:r>
            <a:r>
              <a:rPr lang="en-ID" dirty="0"/>
              <a:t>        </a:t>
            </a:r>
          </a:p>
        </p:txBody>
      </p:sp>
      <p:pic>
        <p:nvPicPr>
          <p:cNvPr id="7" name="Picture 6">
            <a:extLst>
              <a:ext uri="{FF2B5EF4-FFF2-40B4-BE49-F238E27FC236}">
                <a16:creationId xmlns:a16="http://schemas.microsoft.com/office/drawing/2014/main" id="{8664CB49-B301-2545-BA81-F428F30058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433" y="2495791"/>
            <a:ext cx="2277687" cy="1445199"/>
          </a:xfrm>
          <a:prstGeom prst="rect">
            <a:avLst/>
          </a:prstGeom>
        </p:spPr>
      </p:pic>
    </p:spTree>
    <p:extLst>
      <p:ext uri="{BB962C8B-B14F-4D97-AF65-F5344CB8AC3E}">
        <p14:creationId xmlns:p14="http://schemas.microsoft.com/office/powerpoint/2010/main" val="2714010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7544" y="2180036"/>
            <a:ext cx="5424055" cy="752509"/>
          </a:xfrm>
        </p:spPr>
        <p:txBody>
          <a:bodyPr>
            <a:noAutofit/>
          </a:bodyPr>
          <a:lstStyle/>
          <a:p>
            <a:pPr algn="l"/>
            <a:r>
              <a:rPr lang="en-US" sz="6600" b="1" dirty="0">
                <a:solidFill>
                  <a:schemeClr val="accent1">
                    <a:lumMod val="20000"/>
                    <a:lumOff val="80000"/>
                  </a:schemeClr>
                </a:solidFill>
              </a:rPr>
              <a:t>EXERCISE</a:t>
            </a:r>
          </a:p>
        </p:txBody>
      </p:sp>
      <p:sp>
        <p:nvSpPr>
          <p:cNvPr id="4" name="Title 1"/>
          <p:cNvSpPr txBox="1">
            <a:spLocks/>
          </p:cNvSpPr>
          <p:nvPr/>
        </p:nvSpPr>
        <p:spPr>
          <a:xfrm>
            <a:off x="1627907" y="2012758"/>
            <a:ext cx="1789545" cy="1391101"/>
          </a:xfrm>
          <a:prstGeom prst="rect">
            <a:avLst/>
          </a:prstGeom>
        </p:spPr>
        <p:txBody>
          <a:bodyPr vert="horz" lIns="91440" tIns="45720" rIns="91440" bIns="45720" rtlCol="0" anchor="t">
            <a:no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r"/>
            <a:r>
              <a:rPr lang="en-US" sz="8000" dirty="0">
                <a:solidFill>
                  <a:schemeClr val="tx2">
                    <a:lumMod val="60000"/>
                    <a:lumOff val="40000"/>
                  </a:schemeClr>
                </a:solidFill>
              </a:rPr>
              <a:t>05</a:t>
            </a:r>
          </a:p>
        </p:txBody>
      </p:sp>
    </p:spTree>
    <p:extLst>
      <p:ext uri="{BB962C8B-B14F-4D97-AF65-F5344CB8AC3E}">
        <p14:creationId xmlns:p14="http://schemas.microsoft.com/office/powerpoint/2010/main" val="578850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 List View</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849496"/>
            <a:ext cx="8229600" cy="3936259"/>
          </a:xfrm>
        </p:spPr>
        <p:txBody>
          <a:bodyPr>
            <a:noAutofit/>
          </a:bodyPr>
          <a:lstStyle/>
          <a:p>
            <a:pPr marL="0" indent="0">
              <a:buNone/>
            </a:pPr>
            <a:r>
              <a:rPr lang="en-US" sz="1800" dirty="0">
                <a:latin typeface="+mj-lt"/>
                <a:cs typeface="Calibri" panose="020F0502020204030204" pitchFamily="34" charset="0"/>
              </a:rPr>
              <a:t>A commonly-used scrolling widget to display multiple items (as children)</a:t>
            </a:r>
          </a:p>
          <a:p>
            <a:pPr marL="0" indent="0">
              <a:buNone/>
            </a:pPr>
            <a:r>
              <a:rPr lang="en-ID" sz="1800" dirty="0">
                <a:latin typeface="+mj-lt"/>
                <a:cs typeface="Calibri" panose="020F0502020204030204" pitchFamily="34" charset="0"/>
              </a:rPr>
              <a:t>To construct a </a:t>
            </a:r>
            <a:r>
              <a:rPr lang="en-ID" sz="1800" dirty="0" err="1">
                <a:latin typeface="+mj-lt"/>
                <a:cs typeface="Calibri" panose="020F0502020204030204" pitchFamily="34" charset="0"/>
              </a:rPr>
              <a:t>ListView</a:t>
            </a:r>
            <a:r>
              <a:rPr lang="en-ID" sz="1800" dirty="0">
                <a:latin typeface="+mj-lt"/>
                <a:cs typeface="Calibri" panose="020F0502020204030204" pitchFamily="34" charset="0"/>
              </a:rPr>
              <a:t>:</a:t>
            </a:r>
          </a:p>
          <a:p>
            <a:r>
              <a:rPr lang="en-ID" sz="1800" dirty="0">
                <a:latin typeface="+mj-lt"/>
                <a:cs typeface="Calibri" panose="020F0502020204030204" pitchFamily="34" charset="0"/>
              </a:rPr>
              <a:t>Use the default constructor, passing a </a:t>
            </a:r>
            <a:r>
              <a:rPr lang="en-ID" sz="1800" dirty="0">
                <a:latin typeface="Consolas" panose="020B0609020204030204" pitchFamily="49" charset="0"/>
                <a:cs typeface="Calibri" panose="020F0502020204030204" pitchFamily="34" charset="0"/>
              </a:rPr>
              <a:t>List&lt;Widget&gt;</a:t>
            </a:r>
            <a:r>
              <a:rPr lang="en-ID" sz="1800" dirty="0">
                <a:latin typeface="+mj-lt"/>
                <a:cs typeface="Calibri" panose="020F0502020204030204" pitchFamily="34" charset="0"/>
              </a:rPr>
              <a:t> as its children</a:t>
            </a:r>
          </a:p>
          <a:p>
            <a:pPr lvl="1"/>
            <a:r>
              <a:rPr lang="en-ID" sz="1400" dirty="0">
                <a:latin typeface="+mj-lt"/>
                <a:cs typeface="Calibri" panose="020F0502020204030204" pitchFamily="34" charset="0"/>
              </a:rPr>
              <a:t>This constructor is appropriate for a small list of items</a:t>
            </a:r>
          </a:p>
          <a:p>
            <a:pPr lvl="1"/>
            <a:r>
              <a:rPr lang="en-ID" sz="1400" dirty="0">
                <a:latin typeface="+mj-lt"/>
                <a:cs typeface="Calibri" panose="020F0502020204030204" pitchFamily="34" charset="0"/>
              </a:rPr>
              <a:t>Constructing the List requires working on each item, even if they may not initially appear on screen</a:t>
            </a:r>
          </a:p>
          <a:p>
            <a:r>
              <a:rPr lang="en-ID" sz="1800" dirty="0">
                <a:latin typeface="+mj-lt"/>
                <a:cs typeface="Calibri" panose="020F0502020204030204" pitchFamily="34" charset="0"/>
              </a:rPr>
              <a:t>Use </a:t>
            </a:r>
            <a:r>
              <a:rPr lang="en-ID" sz="1800" dirty="0" err="1">
                <a:latin typeface="Consolas" panose="020B0609020204030204" pitchFamily="49" charset="0"/>
                <a:cs typeface="Calibri" panose="020F0502020204030204" pitchFamily="34" charset="0"/>
              </a:rPr>
              <a:t>ListView.builder</a:t>
            </a:r>
            <a:r>
              <a:rPr lang="en-ID" sz="1800" dirty="0">
                <a:latin typeface="Consolas" panose="020B0609020204030204" pitchFamily="49" charset="0"/>
                <a:cs typeface="Calibri" panose="020F0502020204030204" pitchFamily="34" charset="0"/>
              </a:rPr>
              <a:t>()</a:t>
            </a:r>
            <a:r>
              <a:rPr lang="en-ID" sz="1800" dirty="0">
                <a:latin typeface="+mj-lt"/>
                <a:cs typeface="Calibri" panose="020F0502020204030204" pitchFamily="34" charset="0"/>
              </a:rPr>
              <a:t> constructor for larger (or infinite) number of items</a:t>
            </a:r>
          </a:p>
          <a:p>
            <a:pPr lvl="1"/>
            <a:r>
              <a:rPr lang="en-ID" sz="1400" dirty="0">
                <a:latin typeface="+mj-lt"/>
                <a:cs typeface="Calibri" panose="020F0502020204030204" pitchFamily="34" charset="0"/>
              </a:rPr>
              <a:t>The builder is called only for items that are visible on screen</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0175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Exercise</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blob:https://web.whatsapp.com/4be9237d-cfc1-462e-ba51-978e9348df0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60375" y="831273"/>
            <a:ext cx="8374867" cy="2954655"/>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Modify the recipe class structure, the card, and the add recipe code so the recipe can have category (Indonesian, Japanese, Korean)</a:t>
            </a:r>
          </a:p>
          <a:p>
            <a:r>
              <a:rPr lang="en-US" sz="2000" dirty="0">
                <a:latin typeface="Calibri" panose="020F0502020204030204" pitchFamily="34" charset="0"/>
                <a:cs typeface="Calibri" panose="020F0502020204030204" pitchFamily="34" charset="0"/>
              </a:rPr>
              <a:t>and Spicy or not Spicy.</a:t>
            </a:r>
            <a:br>
              <a:rPr lang="en-US" sz="2000" dirty="0">
                <a:latin typeface="Calibri" panose="020F0502020204030204" pitchFamily="34" charset="0"/>
                <a:cs typeface="Calibri" panose="020F0502020204030204" pitchFamily="34" charset="0"/>
              </a:rPr>
            </a:b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Modify also your Basket page. Add category and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spicy icon (if your menu is spicy).</a:t>
            </a:r>
          </a:p>
          <a:p>
            <a:endParaRPr lang="en-US" sz="12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After finish, ZIP your lib folder and upload in ULS.</a:t>
            </a:r>
          </a:p>
          <a:p>
            <a:endParaRPr lang="en-US" sz="20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FFFC97C-3E1A-234A-95F5-BE9247398006}"/>
              </a:ext>
            </a:extLst>
          </p:cNvPr>
          <p:cNvSpPr txBox="1"/>
          <p:nvPr/>
        </p:nvSpPr>
        <p:spPr>
          <a:xfrm>
            <a:off x="6052457" y="1741714"/>
            <a:ext cx="2782785" cy="267765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sz="1200" dirty="0">
                <a:solidFill>
                  <a:schemeClr val="tx1"/>
                </a:solidFill>
              </a:rPr>
              <a:t>Example of using Checkbox</a:t>
            </a:r>
          </a:p>
          <a:p>
            <a:br>
              <a:rPr lang="en-ID" sz="1200" dirty="0">
                <a:solidFill>
                  <a:srgbClr val="FF0000"/>
                </a:solidFill>
              </a:rPr>
            </a:br>
            <a:r>
              <a:rPr lang="en-ID" sz="1200" dirty="0">
                <a:solidFill>
                  <a:srgbClr val="FF0000"/>
                </a:solidFill>
              </a:rPr>
              <a:t>Row(children: [</a:t>
            </a:r>
          </a:p>
          <a:p>
            <a:r>
              <a:rPr lang="en-ID" sz="1200" dirty="0">
                <a:solidFill>
                  <a:srgbClr val="FF0000"/>
                </a:solidFill>
              </a:rPr>
              <a:t>  Checkbox(</a:t>
            </a:r>
          </a:p>
          <a:p>
            <a:r>
              <a:rPr lang="en-ID" sz="1200" dirty="0">
                <a:solidFill>
                  <a:srgbClr val="FF0000"/>
                </a:solidFill>
              </a:rPr>
              <a:t>     </a:t>
            </a:r>
            <a:r>
              <a:rPr lang="en-ID" sz="1200" dirty="0" err="1">
                <a:solidFill>
                  <a:srgbClr val="FF0000"/>
                </a:solidFill>
              </a:rPr>
              <a:t>checkColor</a:t>
            </a:r>
            <a:r>
              <a:rPr lang="en-ID" sz="1200" dirty="0">
                <a:solidFill>
                  <a:srgbClr val="FF0000"/>
                </a:solidFill>
              </a:rPr>
              <a:t>: </a:t>
            </a:r>
            <a:r>
              <a:rPr lang="en-ID" sz="1200" dirty="0" err="1">
                <a:solidFill>
                  <a:srgbClr val="FF0000"/>
                </a:solidFill>
              </a:rPr>
              <a:t>Colors.white</a:t>
            </a:r>
            <a:r>
              <a:rPr lang="en-ID" sz="1200" dirty="0">
                <a:solidFill>
                  <a:srgbClr val="FF0000"/>
                </a:solidFill>
              </a:rPr>
              <a:t>,</a:t>
            </a:r>
          </a:p>
          <a:p>
            <a:r>
              <a:rPr lang="en-ID" sz="1200" dirty="0">
                <a:solidFill>
                  <a:srgbClr val="FF0000"/>
                </a:solidFill>
              </a:rPr>
              <a:t>     value: _</a:t>
            </a:r>
            <a:r>
              <a:rPr lang="en-ID" sz="1200" dirty="0" err="1">
                <a:solidFill>
                  <a:srgbClr val="FF0000"/>
                </a:solidFill>
              </a:rPr>
              <a:t>isSpicy</a:t>
            </a:r>
            <a:r>
              <a:rPr lang="en-ID" sz="1200" dirty="0">
                <a:solidFill>
                  <a:srgbClr val="FF0000"/>
                </a:solidFill>
              </a:rPr>
              <a:t>,</a:t>
            </a:r>
          </a:p>
          <a:p>
            <a:r>
              <a:rPr lang="en-ID" sz="1200" dirty="0">
                <a:solidFill>
                  <a:srgbClr val="FF0000"/>
                </a:solidFill>
              </a:rPr>
              <a:t>     </a:t>
            </a:r>
            <a:r>
              <a:rPr lang="en-ID" sz="1200" dirty="0" err="1">
                <a:solidFill>
                  <a:srgbClr val="FF0000"/>
                </a:solidFill>
              </a:rPr>
              <a:t>onChanged</a:t>
            </a:r>
            <a:r>
              <a:rPr lang="en-ID" sz="1200" dirty="0">
                <a:solidFill>
                  <a:srgbClr val="FF0000"/>
                </a:solidFill>
              </a:rPr>
              <a:t>: (bool? value) {</a:t>
            </a:r>
          </a:p>
          <a:p>
            <a:r>
              <a:rPr lang="en-ID" sz="1200" dirty="0">
                <a:solidFill>
                  <a:srgbClr val="FF0000"/>
                </a:solidFill>
              </a:rPr>
              <a:t>       </a:t>
            </a:r>
            <a:r>
              <a:rPr lang="en-ID" sz="1200" dirty="0" err="1">
                <a:solidFill>
                  <a:srgbClr val="FF0000"/>
                </a:solidFill>
              </a:rPr>
              <a:t>setState</a:t>
            </a:r>
            <a:r>
              <a:rPr lang="en-ID" sz="1200" dirty="0">
                <a:solidFill>
                  <a:srgbClr val="FF0000"/>
                </a:solidFill>
              </a:rPr>
              <a:t>(() {</a:t>
            </a:r>
          </a:p>
          <a:p>
            <a:r>
              <a:rPr lang="en-ID" sz="1200" dirty="0">
                <a:solidFill>
                  <a:srgbClr val="FF0000"/>
                </a:solidFill>
              </a:rPr>
              <a:t>        _</a:t>
            </a:r>
            <a:r>
              <a:rPr lang="en-ID" sz="1200" dirty="0" err="1">
                <a:solidFill>
                  <a:srgbClr val="FF0000"/>
                </a:solidFill>
              </a:rPr>
              <a:t>isSpicy</a:t>
            </a:r>
            <a:r>
              <a:rPr lang="en-ID" sz="1200" dirty="0">
                <a:solidFill>
                  <a:srgbClr val="FF0000"/>
                </a:solidFill>
              </a:rPr>
              <a:t> = value!;</a:t>
            </a:r>
          </a:p>
          <a:p>
            <a:r>
              <a:rPr lang="en-ID" sz="1200" dirty="0">
                <a:solidFill>
                  <a:srgbClr val="FF0000"/>
                </a:solidFill>
              </a:rPr>
              <a:t>       });</a:t>
            </a:r>
          </a:p>
          <a:p>
            <a:r>
              <a:rPr lang="en-ID" sz="1200" dirty="0">
                <a:solidFill>
                  <a:srgbClr val="FF0000"/>
                </a:solidFill>
              </a:rPr>
              <a:t>     },</a:t>
            </a:r>
          </a:p>
          <a:p>
            <a:r>
              <a:rPr lang="en-ID" sz="1200" dirty="0">
                <a:solidFill>
                  <a:srgbClr val="FF0000"/>
                </a:solidFill>
              </a:rPr>
              <a:t>  ),</a:t>
            </a:r>
          </a:p>
          <a:p>
            <a:r>
              <a:rPr lang="en-ID" sz="1200" dirty="0">
                <a:solidFill>
                  <a:srgbClr val="FF0000"/>
                </a:solidFill>
              </a:rPr>
              <a:t>  </a:t>
            </a:r>
            <a:r>
              <a:rPr lang="en-ID" sz="1200" dirty="0" err="1">
                <a:solidFill>
                  <a:srgbClr val="FF0000"/>
                </a:solidFill>
              </a:rPr>
              <a:t>const</a:t>
            </a:r>
            <a:r>
              <a:rPr lang="en-ID" sz="1200" dirty="0">
                <a:solidFill>
                  <a:srgbClr val="FF0000"/>
                </a:solidFill>
              </a:rPr>
              <a:t> Text("Spicy")</a:t>
            </a:r>
          </a:p>
          <a:p>
            <a:r>
              <a:rPr lang="en-ID" sz="1200" dirty="0">
                <a:solidFill>
                  <a:srgbClr val="FF0000"/>
                </a:solidFill>
              </a:rPr>
              <a:t>]),</a:t>
            </a:r>
            <a:endParaRPr sz="1200" dirty="0">
              <a:solidFill>
                <a:srgbClr val="FF0000"/>
              </a:solidFill>
            </a:endParaRPr>
          </a:p>
        </p:txBody>
      </p:sp>
    </p:spTree>
    <p:extLst>
      <p:ext uri="{BB962C8B-B14F-4D97-AF65-F5344CB8AC3E}">
        <p14:creationId xmlns:p14="http://schemas.microsoft.com/office/powerpoint/2010/main" val="3548107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6" name="Text Placeholder 3"/>
          <p:cNvSpPr txBox="1">
            <a:spLocks/>
          </p:cNvSpPr>
          <p:nvPr/>
        </p:nvSpPr>
        <p:spPr>
          <a:xfrm>
            <a:off x="4862945" y="778274"/>
            <a:ext cx="3946237" cy="4070817"/>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12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9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9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endParaRPr lang="en-US" dirty="0">
              <a:solidFill>
                <a:schemeClr val="bg1"/>
              </a:solidFill>
            </a:endParaRPr>
          </a:p>
        </p:txBody>
      </p:sp>
      <p:pic>
        <p:nvPicPr>
          <p:cNvPr id="24578" name="Picture 2" descr="Blue-man-Questions-Comments"/>
          <p:cNvPicPr>
            <a:picLocks noChangeAspect="1" noChangeArrowheads="1"/>
          </p:cNvPicPr>
          <p:nvPr/>
        </p:nvPicPr>
        <p:blipFill>
          <a:blip r:embed="rId3"/>
          <a:srcRect/>
          <a:stretch>
            <a:fillRect/>
          </a:stretch>
        </p:blipFill>
        <p:spPr bwMode="auto">
          <a:xfrm>
            <a:off x="388657" y="547551"/>
            <a:ext cx="4474288" cy="4624262"/>
          </a:xfrm>
          <a:prstGeom prst="rect">
            <a:avLst/>
          </a:prstGeom>
          <a:noFill/>
        </p:spPr>
      </p:pic>
    </p:spTree>
    <p:extLst>
      <p:ext uri="{BB962C8B-B14F-4D97-AF65-F5344CB8AC3E}">
        <p14:creationId xmlns:p14="http://schemas.microsoft.com/office/powerpoint/2010/main" val="749777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 Preparation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849496"/>
            <a:ext cx="8229600" cy="3936259"/>
          </a:xfrm>
        </p:spPr>
        <p:txBody>
          <a:bodyPr>
            <a:noAutofit/>
          </a:bodyPr>
          <a:lstStyle/>
          <a:p>
            <a:pPr marL="0" indent="0">
              <a:buNone/>
            </a:pPr>
            <a:r>
              <a:rPr lang="en-US" sz="1800" dirty="0"/>
              <a:t>Let’s show several food recipes in list of cards that consist of the food name, its photo, and its recipe.</a:t>
            </a:r>
          </a:p>
          <a:p>
            <a:pPr marL="0" indent="0">
              <a:buNone/>
            </a:pPr>
            <a:r>
              <a:rPr lang="en-US" sz="1800" dirty="0"/>
              <a:t>The data are in form of array of objects. Later, after learning about database and web service, we’ll move this data into database.</a:t>
            </a:r>
          </a:p>
          <a:p>
            <a:pPr marL="0" indent="0">
              <a:buNone/>
            </a:pPr>
            <a:r>
              <a:rPr lang="en-US" sz="1800" dirty="0"/>
              <a:t>Add class declaration on </a:t>
            </a:r>
            <a:r>
              <a:rPr lang="en-US" sz="1800" b="1" dirty="0" err="1"/>
              <a:t>basket.dart</a:t>
            </a:r>
            <a:r>
              <a:rPr lang="en-US" sz="1800" dirty="0"/>
              <a:t> </a:t>
            </a:r>
            <a:r>
              <a:rPr lang="en-US" sz="1800" u="sng" dirty="0"/>
              <a:t>outside of any classes</a:t>
            </a:r>
            <a:r>
              <a:rPr lang="en-US" sz="1800" dirty="0"/>
              <a:t>:</a:t>
            </a:r>
          </a:p>
          <a:p>
            <a:pPr marL="0" indent="0">
              <a:buNone/>
            </a:pPr>
            <a:endParaRPr lang="en-US" sz="1800" dirty="0"/>
          </a:p>
          <a:p>
            <a:pPr marL="0" indent="0">
              <a:buNone/>
            </a:pPr>
            <a:r>
              <a:rPr lang="en-ID" sz="1400" dirty="0">
                <a:solidFill>
                  <a:srgbClr val="FF0000"/>
                </a:solidFill>
                <a:latin typeface="Consolas" panose="020B0609020204030204" pitchFamily="49" charset="0"/>
                <a:cs typeface="Consolas" panose="020B0609020204030204" pitchFamily="49" charset="0"/>
              </a:rPr>
              <a:t>class Recipe {</a:t>
            </a:r>
          </a:p>
          <a:p>
            <a:pPr marL="0" indent="0">
              <a:buNone/>
            </a:pPr>
            <a:r>
              <a:rPr lang="en-ID" sz="1400" dirty="0">
                <a:solidFill>
                  <a:srgbClr val="FF0000"/>
                </a:solidFill>
                <a:latin typeface="Consolas" panose="020B0609020204030204" pitchFamily="49" charset="0"/>
                <a:cs typeface="Consolas" panose="020B0609020204030204" pitchFamily="49" charset="0"/>
              </a:rPr>
              <a:t>  int id;</a:t>
            </a:r>
          </a:p>
          <a:p>
            <a:pPr marL="0" indent="0">
              <a:buNone/>
            </a:pPr>
            <a:r>
              <a:rPr lang="en-ID" sz="1400" dirty="0">
                <a:solidFill>
                  <a:srgbClr val="FF0000"/>
                </a:solidFill>
                <a:latin typeface="Consolas" panose="020B0609020204030204" pitchFamily="49" charset="0"/>
                <a:cs typeface="Consolas" panose="020B0609020204030204" pitchFamily="49" charset="0"/>
              </a:rPr>
              <a:t>  String name;</a:t>
            </a:r>
          </a:p>
          <a:p>
            <a:pPr marL="0" indent="0">
              <a:buNone/>
            </a:pPr>
            <a:r>
              <a:rPr lang="en-ID" sz="1400" dirty="0">
                <a:solidFill>
                  <a:srgbClr val="FF0000"/>
                </a:solidFill>
                <a:latin typeface="Consolas" panose="020B0609020204030204" pitchFamily="49" charset="0"/>
                <a:cs typeface="Consolas" panose="020B0609020204030204" pitchFamily="49" charset="0"/>
              </a:rPr>
              <a:t>  String photo;</a:t>
            </a:r>
          </a:p>
          <a:p>
            <a:pPr marL="0" indent="0">
              <a:buNone/>
            </a:pPr>
            <a:r>
              <a:rPr lang="en-ID" sz="1400" dirty="0">
                <a:solidFill>
                  <a:srgbClr val="FF0000"/>
                </a:solidFill>
                <a:latin typeface="Consolas" panose="020B0609020204030204" pitchFamily="49" charset="0"/>
                <a:cs typeface="Consolas" panose="020B0609020204030204" pitchFamily="49" charset="0"/>
              </a:rPr>
              <a:t>  String </a:t>
            </a:r>
            <a:r>
              <a:rPr lang="en-ID" sz="1400" dirty="0" err="1">
                <a:solidFill>
                  <a:srgbClr val="FF0000"/>
                </a:solidFill>
                <a:latin typeface="Consolas" panose="020B0609020204030204" pitchFamily="49" charset="0"/>
                <a:cs typeface="Consolas" panose="020B0609020204030204" pitchFamily="49" charset="0"/>
              </a:rPr>
              <a:t>desc</a:t>
            </a:r>
            <a:r>
              <a:rPr lang="en-ID" sz="1400" dirty="0">
                <a:solidFill>
                  <a:srgbClr val="FF0000"/>
                </a:solidFill>
                <a:latin typeface="Consolas" panose="020B0609020204030204" pitchFamily="49" charset="0"/>
                <a:cs typeface="Consolas" panose="020B0609020204030204" pitchFamily="49" charset="0"/>
              </a:rPr>
              <a:t>;</a:t>
            </a:r>
          </a:p>
          <a:p>
            <a:pPr marL="0" indent="0">
              <a:buNone/>
            </a:pPr>
            <a:r>
              <a:rPr lang="en-ID" sz="1400" dirty="0">
                <a:solidFill>
                  <a:srgbClr val="FF0000"/>
                </a:solidFill>
                <a:latin typeface="Consolas" panose="020B0609020204030204" pitchFamily="49" charset="0"/>
                <a:cs typeface="Consolas" panose="020B0609020204030204" pitchFamily="49" charset="0"/>
              </a:rPr>
              <a:t>  Recipe({required </a:t>
            </a:r>
            <a:r>
              <a:rPr lang="en-ID" sz="1400" dirty="0" err="1">
                <a:solidFill>
                  <a:srgbClr val="FF0000"/>
                </a:solidFill>
                <a:latin typeface="Consolas" panose="020B0609020204030204" pitchFamily="49" charset="0"/>
                <a:cs typeface="Consolas" panose="020B0609020204030204" pitchFamily="49" charset="0"/>
              </a:rPr>
              <a:t>this.id</a:t>
            </a:r>
            <a:r>
              <a:rPr lang="en-ID" sz="1400" dirty="0">
                <a:solidFill>
                  <a:srgbClr val="FF0000"/>
                </a:solidFill>
                <a:latin typeface="Consolas" panose="020B0609020204030204" pitchFamily="49" charset="0"/>
                <a:cs typeface="Consolas" panose="020B0609020204030204" pitchFamily="49" charset="0"/>
              </a:rPr>
              <a:t>, required </a:t>
            </a:r>
            <a:r>
              <a:rPr lang="en-ID" sz="1400" dirty="0" err="1">
                <a:solidFill>
                  <a:srgbClr val="FF0000"/>
                </a:solidFill>
                <a:latin typeface="Consolas" panose="020B0609020204030204" pitchFamily="49" charset="0"/>
                <a:cs typeface="Consolas" panose="020B0609020204030204" pitchFamily="49" charset="0"/>
              </a:rPr>
              <a:t>this.name,required</a:t>
            </a:r>
            <a:r>
              <a:rPr lang="en-ID" sz="1400" dirty="0">
                <a:solidFill>
                  <a:srgbClr val="FF0000"/>
                </a:solidFill>
                <a:latin typeface="Consolas" panose="020B0609020204030204" pitchFamily="49" charset="0"/>
                <a:cs typeface="Consolas" panose="020B0609020204030204" pitchFamily="49" charset="0"/>
              </a:rPr>
              <a:t> </a:t>
            </a:r>
            <a:r>
              <a:rPr lang="en-ID" sz="1400" dirty="0" err="1">
                <a:solidFill>
                  <a:srgbClr val="FF0000"/>
                </a:solidFill>
                <a:latin typeface="Consolas" panose="020B0609020204030204" pitchFamily="49" charset="0"/>
                <a:cs typeface="Consolas" panose="020B0609020204030204" pitchFamily="49" charset="0"/>
              </a:rPr>
              <a:t>this.photo</a:t>
            </a:r>
            <a:r>
              <a:rPr lang="en-ID" sz="1400" dirty="0">
                <a:solidFill>
                  <a:srgbClr val="FF0000"/>
                </a:solidFill>
                <a:latin typeface="Consolas" panose="020B0609020204030204" pitchFamily="49" charset="0"/>
                <a:cs typeface="Consolas" panose="020B0609020204030204" pitchFamily="49" charset="0"/>
              </a:rPr>
              <a:t>,</a:t>
            </a:r>
          </a:p>
          <a:p>
            <a:pPr marL="0" indent="0">
              <a:buNone/>
            </a:pPr>
            <a:r>
              <a:rPr lang="en-ID" sz="1400" dirty="0">
                <a:solidFill>
                  <a:srgbClr val="FF0000"/>
                </a:solidFill>
                <a:latin typeface="Consolas" panose="020B0609020204030204" pitchFamily="49" charset="0"/>
                <a:cs typeface="Consolas" panose="020B0609020204030204" pitchFamily="49" charset="0"/>
              </a:rPr>
              <a:t>  required </a:t>
            </a:r>
            <a:r>
              <a:rPr lang="en-ID" sz="1400" dirty="0" err="1">
                <a:solidFill>
                  <a:srgbClr val="FF0000"/>
                </a:solidFill>
                <a:latin typeface="Consolas" panose="020B0609020204030204" pitchFamily="49" charset="0"/>
                <a:cs typeface="Consolas" panose="020B0609020204030204" pitchFamily="49" charset="0"/>
              </a:rPr>
              <a:t>this.desc</a:t>
            </a:r>
            <a:r>
              <a:rPr lang="en-ID" sz="1400" dirty="0">
                <a:solidFill>
                  <a:srgbClr val="FF0000"/>
                </a:solidFill>
                <a:latin typeface="Consolas" panose="020B0609020204030204" pitchFamily="49" charset="0"/>
                <a:cs typeface="Consolas" panose="020B0609020204030204" pitchFamily="49" charset="0"/>
              </a:rPr>
              <a:t>});</a:t>
            </a:r>
          </a:p>
          <a:p>
            <a:pPr marL="0" indent="0">
              <a:buNone/>
            </a:pPr>
            <a:r>
              <a:rPr lang="en-ID" sz="1400" dirty="0">
                <a:solidFill>
                  <a:srgbClr val="FF0000"/>
                </a:solidFill>
                <a:latin typeface="Consolas" panose="020B0609020204030204" pitchFamily="49" charset="0"/>
                <a:cs typeface="Consolas" panose="020B0609020204030204" pitchFamily="49" charset="0"/>
              </a:rPr>
              <a:t>}</a:t>
            </a:r>
            <a:endParaRPr lang="en-US" sz="1800" dirty="0"/>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Kotak Teks 2">
            <a:extLst>
              <a:ext uri="{FF2B5EF4-FFF2-40B4-BE49-F238E27FC236}">
                <a16:creationId xmlns:a16="http://schemas.microsoft.com/office/drawing/2014/main" id="{D836C512-FFCF-2D9F-9EF0-C43BFC6CA725}"/>
              </a:ext>
            </a:extLst>
          </p:cNvPr>
          <p:cNvSpPr txBox="1"/>
          <p:nvPr/>
        </p:nvSpPr>
        <p:spPr>
          <a:xfrm>
            <a:off x="3393686" y="2616985"/>
            <a:ext cx="4620323" cy="738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400" dirty="0">
                <a:latin typeface="Consolas" panose="020B0609020204030204" pitchFamily="49" charset="0"/>
              </a:rPr>
              <a:t>required</a:t>
            </a:r>
            <a:r>
              <a:rPr lang="en-US" sz="1400" dirty="0"/>
              <a:t> means this field may not be null.</a:t>
            </a:r>
          </a:p>
          <a:p>
            <a:r>
              <a:rPr lang="en-US" sz="1400" dirty="0"/>
              <a:t>If it is not required, either provide default value or make it nullable</a:t>
            </a:r>
            <a:endParaRPr lang="id-ID" sz="1400" dirty="0"/>
          </a:p>
        </p:txBody>
      </p:sp>
      <p:cxnSp>
        <p:nvCxnSpPr>
          <p:cNvPr id="6" name="Konektor Panah Lurus 5">
            <a:extLst>
              <a:ext uri="{FF2B5EF4-FFF2-40B4-BE49-F238E27FC236}">
                <a16:creationId xmlns:a16="http://schemas.microsoft.com/office/drawing/2014/main" id="{226E4F09-397C-EB6F-03DD-8D8E1D950B61}"/>
              </a:ext>
            </a:extLst>
          </p:cNvPr>
          <p:cNvCxnSpPr>
            <a:cxnSpLocks/>
            <a:stCxn id="3" idx="2"/>
          </p:cNvCxnSpPr>
          <p:nvPr/>
        </p:nvCxnSpPr>
        <p:spPr>
          <a:xfrm flipH="1">
            <a:off x="3873190" y="3355649"/>
            <a:ext cx="1830658" cy="6587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107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Sample data</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643630"/>
            <a:ext cx="8229600" cy="4329885"/>
          </a:xfrm>
        </p:spPr>
        <p:txBody>
          <a:bodyPr>
            <a:noAutofit/>
          </a:bodyPr>
          <a:lstStyle/>
          <a:p>
            <a:pPr marL="0" indent="0">
              <a:buNone/>
            </a:pPr>
            <a:r>
              <a:rPr lang="en-ID" sz="900" dirty="0">
                <a:solidFill>
                  <a:srgbClr val="FF0000"/>
                </a:solidFill>
                <a:latin typeface="Consolas" panose="020B0609020204030204" pitchFamily="49" charset="0"/>
                <a:cs typeface="Consolas" panose="020B0609020204030204" pitchFamily="49" charset="0"/>
              </a:rPr>
              <a:t>var recipes = &lt;Recipe&gt;[];</a:t>
            </a:r>
          </a:p>
          <a:p>
            <a:pPr marL="0" indent="0">
              <a:buNone/>
            </a:pPr>
            <a:r>
              <a:rPr lang="en-ID" sz="900" dirty="0">
                <a:solidFill>
                  <a:srgbClr val="FF0000"/>
                </a:solidFill>
                <a:latin typeface="Consolas" panose="020B0609020204030204" pitchFamily="49" charset="0"/>
                <a:cs typeface="Consolas" panose="020B0609020204030204" pitchFamily="49" charset="0"/>
              </a:rPr>
              <a:t>Basket({</a:t>
            </a:r>
            <a:r>
              <a:rPr lang="en-ID" sz="900" dirty="0" err="1">
                <a:solidFill>
                  <a:srgbClr val="FF0000"/>
                </a:solidFill>
                <a:latin typeface="Consolas" panose="020B0609020204030204" pitchFamily="49" charset="0"/>
                <a:cs typeface="Consolas" panose="020B0609020204030204" pitchFamily="49" charset="0"/>
              </a:rPr>
              <a:t>super.key</a:t>
            </a:r>
            <a:r>
              <a:rPr lang="en-ID" sz="900" dirty="0">
                <a:solidFill>
                  <a:srgbClr val="FF0000"/>
                </a:solidFill>
                <a:latin typeface="Consolas" panose="020B0609020204030204" pitchFamily="49" charset="0"/>
                <a:cs typeface="Consolas" panose="020B0609020204030204" pitchFamily="49" charset="0"/>
              </a:rPr>
              <a:t>})</a:t>
            </a:r>
          </a:p>
          <a:p>
            <a:pPr marL="0" indent="0">
              <a:buNone/>
            </a:pPr>
            <a:r>
              <a:rPr lang="en-ID" sz="900" dirty="0">
                <a:solidFill>
                  <a:srgbClr val="FF0000"/>
                </a:solidFill>
                <a:latin typeface="Consolas" panose="020B0609020204030204" pitchFamily="49" charset="0"/>
                <a:cs typeface="Consolas" panose="020B0609020204030204" pitchFamily="49" charset="0"/>
              </a:rPr>
              <a:t>  {</a:t>
            </a:r>
          </a:p>
          <a:p>
            <a:pPr marL="0" indent="0">
              <a:buNone/>
            </a:pP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recipes.add</a:t>
            </a:r>
            <a:r>
              <a:rPr lang="en-ID" sz="900" dirty="0">
                <a:solidFill>
                  <a:srgbClr val="FF0000"/>
                </a:solidFill>
                <a:latin typeface="Consolas" panose="020B0609020204030204" pitchFamily="49" charset="0"/>
                <a:cs typeface="Consolas" panose="020B0609020204030204" pitchFamily="49" charset="0"/>
              </a:rPr>
              <a:t>( Recipe(</a:t>
            </a:r>
          </a:p>
          <a:p>
            <a:pPr marL="0" indent="0">
              <a:buNone/>
            </a:pPr>
            <a:r>
              <a:rPr lang="en-ID" sz="900" dirty="0">
                <a:solidFill>
                  <a:srgbClr val="FF0000"/>
                </a:solidFill>
                <a:latin typeface="Consolas" panose="020B0609020204030204" pitchFamily="49" charset="0"/>
                <a:cs typeface="Consolas" panose="020B0609020204030204" pitchFamily="49" charset="0"/>
              </a:rPr>
              <a:t>        id: 1,</a:t>
            </a:r>
          </a:p>
          <a:p>
            <a:pPr marL="0" indent="0">
              <a:buNone/>
            </a:pPr>
            <a:r>
              <a:rPr lang="en-ID" sz="900" dirty="0">
                <a:solidFill>
                  <a:srgbClr val="FF0000"/>
                </a:solidFill>
                <a:latin typeface="Consolas" panose="020B0609020204030204" pitchFamily="49" charset="0"/>
                <a:cs typeface="Consolas" panose="020B0609020204030204" pitchFamily="49" charset="0"/>
              </a:rPr>
              <a:t>        name: '</a:t>
            </a:r>
            <a:r>
              <a:rPr lang="en-ID" sz="900" dirty="0" err="1">
                <a:solidFill>
                  <a:srgbClr val="FF0000"/>
                </a:solidFill>
                <a:latin typeface="Consolas" panose="020B0609020204030204" pitchFamily="49" charset="0"/>
                <a:cs typeface="Consolas" panose="020B0609020204030204" pitchFamily="49" charset="0"/>
              </a:rPr>
              <a:t>Rujak</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Cingur</a:t>
            </a:r>
            <a:r>
              <a:rPr lang="en-ID" sz="900" dirty="0">
                <a:solidFill>
                  <a:srgbClr val="FF0000"/>
                </a:solidFill>
                <a:latin typeface="Consolas" panose="020B0609020204030204" pitchFamily="49" charset="0"/>
                <a:cs typeface="Consolas" panose="020B0609020204030204" pitchFamily="49" charset="0"/>
              </a:rPr>
              <a:t>',</a:t>
            </a:r>
          </a:p>
          <a:p>
            <a:pPr marL="0" indent="0">
              <a:buNone/>
            </a:pPr>
            <a:r>
              <a:rPr lang="en-ID" sz="900" dirty="0">
                <a:solidFill>
                  <a:srgbClr val="FF0000"/>
                </a:solidFill>
                <a:latin typeface="Consolas" panose="020B0609020204030204" pitchFamily="49" charset="0"/>
                <a:cs typeface="Consolas" panose="020B0609020204030204" pitchFamily="49" charset="0"/>
              </a:rPr>
              <a:t>        photo: 'https://www.astronauts.id/blog/wp-content/uploads/2023/12/rujak-cingur-makanan-khas-daerah-jawa-timur.jpg',</a:t>
            </a:r>
          </a:p>
          <a:p>
            <a:pPr marL="0" indent="0">
              <a:buNone/>
            </a:pP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desc</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Rujak</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Cingur</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makanan</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khas</a:t>
            </a:r>
            <a:r>
              <a:rPr lang="en-ID" sz="900" dirty="0">
                <a:solidFill>
                  <a:srgbClr val="FF0000"/>
                </a:solidFill>
                <a:latin typeface="Consolas" panose="020B0609020204030204" pitchFamily="49" charset="0"/>
                <a:cs typeface="Consolas" panose="020B0609020204030204" pitchFamily="49" charset="0"/>
              </a:rPr>
              <a:t> Surabaya, </a:t>
            </a:r>
            <a:r>
              <a:rPr lang="en-ID" sz="900" dirty="0" err="1">
                <a:solidFill>
                  <a:srgbClr val="FF0000"/>
                </a:solidFill>
                <a:latin typeface="Consolas" panose="020B0609020204030204" pitchFamily="49" charset="0"/>
                <a:cs typeface="Consolas" panose="020B0609020204030204" pitchFamily="49" charset="0"/>
              </a:rPr>
              <a:t>menjadi</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unik</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dengan</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menggunakan</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cingur</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mulut</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sapi</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sebagai</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bahan</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utama</a:t>
            </a:r>
            <a:r>
              <a:rPr lang="en-ID" sz="900" dirty="0">
                <a:solidFill>
                  <a:srgbClr val="FF0000"/>
                </a:solidFill>
                <a:latin typeface="Consolas" panose="020B0609020204030204" pitchFamily="49" charset="0"/>
                <a:cs typeface="Consolas" panose="020B0609020204030204" pitchFamily="49" charset="0"/>
              </a:rPr>
              <a:t>.',</a:t>
            </a:r>
          </a:p>
          <a:p>
            <a:pPr marL="0" indent="0">
              <a:buNone/>
            </a:pPr>
            <a:r>
              <a:rPr lang="en-ID" sz="900" dirty="0">
                <a:solidFill>
                  <a:srgbClr val="FF0000"/>
                </a:solidFill>
                <a:latin typeface="Consolas" panose="020B0609020204030204" pitchFamily="49" charset="0"/>
                <a:cs typeface="Consolas" panose="020B0609020204030204" pitchFamily="49" charset="0"/>
              </a:rPr>
              <a:t>      ),</a:t>
            </a:r>
          </a:p>
          <a:p>
            <a:pPr marL="0" indent="0">
              <a:buNone/>
            </a:pPr>
            <a:r>
              <a:rPr lang="en-ID" sz="900" dirty="0">
                <a:solidFill>
                  <a:srgbClr val="FF0000"/>
                </a:solidFill>
                <a:latin typeface="Consolas" panose="020B0609020204030204" pitchFamily="49" charset="0"/>
                <a:cs typeface="Consolas" panose="020B0609020204030204" pitchFamily="49" charset="0"/>
              </a:rPr>
              <a:t>    );</a:t>
            </a:r>
          </a:p>
          <a:p>
            <a:pPr marL="0" indent="0">
              <a:buNone/>
            </a:pP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recipes.add</a:t>
            </a:r>
            <a:r>
              <a:rPr lang="en-ID" sz="900" dirty="0">
                <a:solidFill>
                  <a:srgbClr val="FF0000"/>
                </a:solidFill>
                <a:latin typeface="Consolas" panose="020B0609020204030204" pitchFamily="49" charset="0"/>
                <a:cs typeface="Consolas" panose="020B0609020204030204" pitchFamily="49" charset="0"/>
              </a:rPr>
              <a:t>( Recipe(</a:t>
            </a:r>
          </a:p>
          <a:p>
            <a:pPr marL="0" indent="0">
              <a:buNone/>
            </a:pPr>
            <a:r>
              <a:rPr lang="en-ID" sz="900" dirty="0">
                <a:solidFill>
                  <a:srgbClr val="FF0000"/>
                </a:solidFill>
                <a:latin typeface="Consolas" panose="020B0609020204030204" pitchFamily="49" charset="0"/>
                <a:cs typeface="Consolas" panose="020B0609020204030204" pitchFamily="49" charset="0"/>
              </a:rPr>
              <a:t>        id: 2,</a:t>
            </a:r>
          </a:p>
          <a:p>
            <a:pPr marL="0" indent="0">
              <a:buNone/>
            </a:pPr>
            <a:r>
              <a:rPr lang="en-ID" sz="900" dirty="0">
                <a:solidFill>
                  <a:srgbClr val="FF0000"/>
                </a:solidFill>
                <a:latin typeface="Consolas" panose="020B0609020204030204" pitchFamily="49" charset="0"/>
                <a:cs typeface="Consolas" panose="020B0609020204030204" pitchFamily="49" charset="0"/>
              </a:rPr>
              <a:t>        name: 'Nasi </a:t>
            </a:r>
            <a:r>
              <a:rPr lang="en-ID" sz="900" dirty="0" err="1">
                <a:solidFill>
                  <a:srgbClr val="FF0000"/>
                </a:solidFill>
                <a:latin typeface="Consolas" panose="020B0609020204030204" pitchFamily="49" charset="0"/>
                <a:cs typeface="Consolas" panose="020B0609020204030204" pitchFamily="49" charset="0"/>
              </a:rPr>
              <a:t>Gudeg</a:t>
            </a:r>
            <a:r>
              <a:rPr lang="en-ID" sz="900" dirty="0">
                <a:solidFill>
                  <a:srgbClr val="FF0000"/>
                </a:solidFill>
                <a:latin typeface="Consolas" panose="020B0609020204030204" pitchFamily="49" charset="0"/>
                <a:cs typeface="Consolas" panose="020B0609020204030204" pitchFamily="49" charset="0"/>
              </a:rPr>
              <a:t>',</a:t>
            </a:r>
          </a:p>
          <a:p>
            <a:pPr marL="0" indent="0">
              <a:buNone/>
            </a:pPr>
            <a:r>
              <a:rPr lang="en-ID" sz="900" dirty="0">
                <a:solidFill>
                  <a:srgbClr val="FF0000"/>
                </a:solidFill>
                <a:latin typeface="Consolas" panose="020B0609020204030204" pitchFamily="49" charset="0"/>
                <a:cs typeface="Consolas" panose="020B0609020204030204" pitchFamily="49" charset="0"/>
              </a:rPr>
              <a:t>        photo: 'https://www.astronauts.id/blog/wp-content/uploads/2023/12/nasi-gudeg-makanan-khas-daerah-DI-Jogjakarta.jpg',</a:t>
            </a:r>
          </a:p>
          <a:p>
            <a:pPr marL="0" indent="0">
              <a:buNone/>
            </a:pP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desc</a:t>
            </a:r>
            <a:r>
              <a:rPr lang="en-ID" sz="900" dirty="0">
                <a:solidFill>
                  <a:srgbClr val="FF0000"/>
                </a:solidFill>
                <a:latin typeface="Consolas" panose="020B0609020204030204" pitchFamily="49" charset="0"/>
                <a:cs typeface="Consolas" panose="020B0609020204030204" pitchFamily="49" charset="0"/>
              </a:rPr>
              <a:t>: 'Nasi </a:t>
            </a:r>
            <a:r>
              <a:rPr lang="en-ID" sz="900" dirty="0" err="1">
                <a:solidFill>
                  <a:srgbClr val="FF0000"/>
                </a:solidFill>
                <a:latin typeface="Consolas" panose="020B0609020204030204" pitchFamily="49" charset="0"/>
                <a:cs typeface="Consolas" panose="020B0609020204030204" pitchFamily="49" charset="0"/>
              </a:rPr>
              <a:t>Gudeg</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kuliner</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khas</a:t>
            </a:r>
            <a:r>
              <a:rPr lang="en-ID" sz="900" dirty="0">
                <a:solidFill>
                  <a:srgbClr val="FF0000"/>
                </a:solidFill>
                <a:latin typeface="Consolas" panose="020B0609020204030204" pitchFamily="49" charset="0"/>
                <a:cs typeface="Consolas" panose="020B0609020204030204" pitchFamily="49" charset="0"/>
              </a:rPr>
              <a:t> Jogja, </a:t>
            </a:r>
            <a:r>
              <a:rPr lang="en-ID" sz="900" dirty="0" err="1">
                <a:solidFill>
                  <a:srgbClr val="FF0000"/>
                </a:solidFill>
                <a:latin typeface="Consolas" panose="020B0609020204030204" pitchFamily="49" charset="0"/>
                <a:cs typeface="Consolas" panose="020B0609020204030204" pitchFamily="49" charset="0"/>
              </a:rPr>
              <a:t>merupakan</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olahan</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nangka</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muda</a:t>
            </a:r>
            <a:r>
              <a:rPr lang="en-ID" sz="900" dirty="0">
                <a:solidFill>
                  <a:srgbClr val="FF0000"/>
                </a:solidFill>
                <a:latin typeface="Consolas" panose="020B0609020204030204" pitchFamily="49" charset="0"/>
                <a:cs typeface="Consolas" panose="020B0609020204030204" pitchFamily="49" charset="0"/>
              </a:rPr>
              <a:t> yang </a:t>
            </a:r>
            <a:r>
              <a:rPr lang="en-ID" sz="900" dirty="0" err="1">
                <a:solidFill>
                  <a:srgbClr val="FF0000"/>
                </a:solidFill>
                <a:latin typeface="Consolas" panose="020B0609020204030204" pitchFamily="49" charset="0"/>
                <a:cs typeface="Consolas" panose="020B0609020204030204" pitchFamily="49" charset="0"/>
              </a:rPr>
              <a:t>dimasak</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dengan</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santan</a:t>
            </a:r>
            <a:r>
              <a:rPr lang="en-ID" sz="900" dirty="0">
                <a:solidFill>
                  <a:srgbClr val="FF0000"/>
                </a:solidFill>
                <a:latin typeface="Consolas" panose="020B0609020204030204" pitchFamily="49" charset="0"/>
                <a:cs typeface="Consolas" panose="020B0609020204030204" pitchFamily="49" charset="0"/>
              </a:rPr>
              <a:t>.',</a:t>
            </a:r>
          </a:p>
          <a:p>
            <a:pPr marL="0" indent="0">
              <a:buNone/>
            </a:pPr>
            <a:r>
              <a:rPr lang="en-ID" sz="900" dirty="0">
                <a:solidFill>
                  <a:srgbClr val="FF0000"/>
                </a:solidFill>
                <a:latin typeface="Consolas" panose="020B0609020204030204" pitchFamily="49" charset="0"/>
                <a:cs typeface="Consolas" panose="020B0609020204030204" pitchFamily="49" charset="0"/>
              </a:rPr>
              <a:t>      ),</a:t>
            </a:r>
          </a:p>
          <a:p>
            <a:pPr marL="0" indent="0">
              <a:buNone/>
            </a:pPr>
            <a:r>
              <a:rPr lang="en-ID" sz="900" dirty="0">
                <a:solidFill>
                  <a:srgbClr val="FF0000"/>
                </a:solidFill>
                <a:latin typeface="Consolas" panose="020B0609020204030204" pitchFamily="49" charset="0"/>
                <a:cs typeface="Consolas" panose="020B0609020204030204" pitchFamily="49" charset="0"/>
              </a:rPr>
              <a:t>    );</a:t>
            </a:r>
          </a:p>
          <a:p>
            <a:pPr marL="0" indent="0">
              <a:buNone/>
            </a:pP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recipes.add</a:t>
            </a:r>
            <a:r>
              <a:rPr lang="en-ID" sz="900" dirty="0">
                <a:solidFill>
                  <a:srgbClr val="FF0000"/>
                </a:solidFill>
                <a:latin typeface="Consolas" panose="020B0609020204030204" pitchFamily="49" charset="0"/>
                <a:cs typeface="Consolas" panose="020B0609020204030204" pitchFamily="49" charset="0"/>
              </a:rPr>
              <a:t>( Recipe(</a:t>
            </a:r>
          </a:p>
          <a:p>
            <a:pPr marL="0" indent="0">
              <a:buNone/>
            </a:pPr>
            <a:r>
              <a:rPr lang="en-ID" sz="900" dirty="0">
                <a:solidFill>
                  <a:srgbClr val="FF0000"/>
                </a:solidFill>
                <a:latin typeface="Consolas" panose="020B0609020204030204" pitchFamily="49" charset="0"/>
                <a:cs typeface="Consolas" panose="020B0609020204030204" pitchFamily="49" charset="0"/>
              </a:rPr>
              <a:t>        id: 3,</a:t>
            </a:r>
          </a:p>
          <a:p>
            <a:pPr marL="0" indent="0">
              <a:buNone/>
            </a:pPr>
            <a:r>
              <a:rPr lang="en-ID" sz="900" dirty="0">
                <a:solidFill>
                  <a:srgbClr val="FF0000"/>
                </a:solidFill>
                <a:latin typeface="Consolas" panose="020B0609020204030204" pitchFamily="49" charset="0"/>
                <a:cs typeface="Consolas" panose="020B0609020204030204" pitchFamily="49" charset="0"/>
              </a:rPr>
              <a:t>        name: '</a:t>
            </a:r>
            <a:r>
              <a:rPr lang="en-ID" sz="900" dirty="0" err="1">
                <a:solidFill>
                  <a:srgbClr val="FF0000"/>
                </a:solidFill>
                <a:latin typeface="Consolas" panose="020B0609020204030204" pitchFamily="49" charset="0"/>
                <a:cs typeface="Consolas" panose="020B0609020204030204" pitchFamily="49" charset="0"/>
              </a:rPr>
              <a:t>Palumara</a:t>
            </a:r>
            <a:r>
              <a:rPr lang="en-ID" sz="900" dirty="0">
                <a:solidFill>
                  <a:srgbClr val="FF0000"/>
                </a:solidFill>
                <a:latin typeface="Consolas" panose="020B0609020204030204" pitchFamily="49" charset="0"/>
                <a:cs typeface="Consolas" panose="020B0609020204030204" pitchFamily="49" charset="0"/>
              </a:rPr>
              <a:t>',</a:t>
            </a:r>
          </a:p>
          <a:p>
            <a:pPr marL="0" indent="0">
              <a:buNone/>
            </a:pPr>
            <a:r>
              <a:rPr lang="en-ID" sz="900" dirty="0">
                <a:solidFill>
                  <a:srgbClr val="FF0000"/>
                </a:solidFill>
                <a:latin typeface="Consolas" panose="020B0609020204030204" pitchFamily="49" charset="0"/>
                <a:cs typeface="Consolas" panose="020B0609020204030204" pitchFamily="49" charset="0"/>
              </a:rPr>
              <a:t>        photo: 'https://www.astronauts.id/blog/wp-content/uploads/2023/12/palumara-makanan-khas-daerah-sulawesi-tengah.jpg',</a:t>
            </a:r>
          </a:p>
          <a:p>
            <a:pPr marL="0" indent="0">
              <a:buNone/>
            </a:pP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desc</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Palumara</a:t>
            </a:r>
            <a:r>
              <a:rPr lang="en-ID" sz="900" dirty="0">
                <a:solidFill>
                  <a:srgbClr val="FF0000"/>
                </a:solidFill>
                <a:latin typeface="Consolas" panose="020B0609020204030204" pitchFamily="49" charset="0"/>
                <a:cs typeface="Consolas" panose="020B0609020204030204" pitchFamily="49" charset="0"/>
              </a:rPr>
              <a:t>, sup ikan </a:t>
            </a:r>
            <a:r>
              <a:rPr lang="en-ID" sz="900" dirty="0" err="1">
                <a:solidFill>
                  <a:srgbClr val="FF0000"/>
                </a:solidFill>
                <a:latin typeface="Consolas" panose="020B0609020204030204" pitchFamily="49" charset="0"/>
                <a:cs typeface="Consolas" panose="020B0609020204030204" pitchFamily="49" charset="0"/>
              </a:rPr>
              <a:t>khas</a:t>
            </a:r>
            <a:r>
              <a:rPr lang="en-ID" sz="900" dirty="0">
                <a:solidFill>
                  <a:srgbClr val="FF0000"/>
                </a:solidFill>
                <a:latin typeface="Consolas" panose="020B0609020204030204" pitchFamily="49" charset="0"/>
                <a:cs typeface="Consolas" panose="020B0609020204030204" pitchFamily="49" charset="0"/>
              </a:rPr>
              <a:t> Sulawesi Tengah, </a:t>
            </a:r>
            <a:r>
              <a:rPr lang="en-ID" sz="900" dirty="0" err="1">
                <a:solidFill>
                  <a:srgbClr val="FF0000"/>
                </a:solidFill>
                <a:latin typeface="Consolas" panose="020B0609020204030204" pitchFamily="49" charset="0"/>
                <a:cs typeface="Consolas" panose="020B0609020204030204" pitchFamily="49" charset="0"/>
              </a:rPr>
              <a:t>adalah</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perpaduan</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citarasa</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pedas</a:t>
            </a:r>
            <a:r>
              <a:rPr lang="en-ID" sz="900" dirty="0">
                <a:solidFill>
                  <a:srgbClr val="FF0000"/>
                </a:solidFill>
                <a:latin typeface="Consolas" panose="020B0609020204030204" pitchFamily="49" charset="0"/>
                <a:cs typeface="Consolas" panose="020B0609020204030204" pitchFamily="49" charset="0"/>
              </a:rPr>
              <a:t> dan </a:t>
            </a:r>
            <a:r>
              <a:rPr lang="en-ID" sz="900" dirty="0" err="1">
                <a:solidFill>
                  <a:srgbClr val="FF0000"/>
                </a:solidFill>
                <a:latin typeface="Consolas" panose="020B0609020204030204" pitchFamily="49" charset="0"/>
                <a:cs typeface="Consolas" panose="020B0609020204030204" pitchFamily="49" charset="0"/>
              </a:rPr>
              <a:t>asam</a:t>
            </a:r>
            <a:r>
              <a:rPr lang="en-ID" sz="900" dirty="0">
                <a:solidFill>
                  <a:srgbClr val="FF0000"/>
                </a:solidFill>
                <a:latin typeface="Consolas" panose="020B0609020204030204" pitchFamily="49" charset="0"/>
                <a:cs typeface="Consolas" panose="020B0609020204030204" pitchFamily="49" charset="0"/>
              </a:rPr>
              <a:t> yang </a:t>
            </a:r>
            <a:r>
              <a:rPr lang="en-ID" sz="900" dirty="0" err="1">
                <a:solidFill>
                  <a:srgbClr val="FF0000"/>
                </a:solidFill>
                <a:latin typeface="Consolas" panose="020B0609020204030204" pitchFamily="49" charset="0"/>
                <a:cs typeface="Consolas" panose="020B0609020204030204" pitchFamily="49" charset="0"/>
              </a:rPr>
              <a:t>menggoda</a:t>
            </a:r>
            <a:r>
              <a:rPr lang="en-ID" sz="900" dirty="0">
                <a:solidFill>
                  <a:srgbClr val="FF0000"/>
                </a:solidFill>
                <a:latin typeface="Consolas" panose="020B0609020204030204" pitchFamily="49" charset="0"/>
                <a:cs typeface="Consolas" panose="020B0609020204030204" pitchFamily="49" charset="0"/>
              </a:rPr>
              <a:t> </a:t>
            </a:r>
            <a:r>
              <a:rPr lang="en-ID" sz="900" dirty="0" err="1">
                <a:solidFill>
                  <a:srgbClr val="FF0000"/>
                </a:solidFill>
                <a:latin typeface="Consolas" panose="020B0609020204030204" pitchFamily="49" charset="0"/>
                <a:cs typeface="Consolas" panose="020B0609020204030204" pitchFamily="49" charset="0"/>
              </a:rPr>
              <a:t>selera</a:t>
            </a:r>
            <a:r>
              <a:rPr lang="en-ID" sz="900" dirty="0">
                <a:solidFill>
                  <a:srgbClr val="FF0000"/>
                </a:solidFill>
                <a:latin typeface="Consolas" panose="020B0609020204030204" pitchFamily="49" charset="0"/>
                <a:cs typeface="Consolas" panose="020B0609020204030204" pitchFamily="49" charset="0"/>
              </a:rPr>
              <a:t>.',</a:t>
            </a:r>
          </a:p>
          <a:p>
            <a:pPr marL="0" indent="0">
              <a:buNone/>
            </a:pPr>
            <a:r>
              <a:rPr lang="en-ID" sz="900" dirty="0">
                <a:solidFill>
                  <a:srgbClr val="FF0000"/>
                </a:solidFill>
                <a:latin typeface="Consolas" panose="020B0609020204030204" pitchFamily="49" charset="0"/>
                <a:cs typeface="Consolas" panose="020B0609020204030204" pitchFamily="49" charset="0"/>
              </a:rPr>
              <a:t>      ),</a:t>
            </a:r>
          </a:p>
          <a:p>
            <a:pPr marL="0" indent="0">
              <a:buNone/>
            </a:pPr>
            <a:r>
              <a:rPr lang="en-ID" sz="900" dirty="0">
                <a:solidFill>
                  <a:srgbClr val="FF0000"/>
                </a:solidFill>
                <a:latin typeface="Consolas" panose="020B0609020204030204" pitchFamily="49" charset="0"/>
                <a:cs typeface="Consolas" panose="020B0609020204030204" pitchFamily="49" charset="0"/>
              </a:rPr>
              <a:t>    );</a:t>
            </a:r>
          </a:p>
          <a:p>
            <a:pPr marL="0" indent="0">
              <a:buNone/>
            </a:pPr>
            <a:r>
              <a:rPr lang="en-ID" sz="900" dirty="0">
                <a:solidFill>
                  <a:srgbClr val="FF0000"/>
                </a:solidFill>
                <a:latin typeface="Consolas" panose="020B0609020204030204" pitchFamily="49" charset="0"/>
                <a:cs typeface="Consolas" panose="020B0609020204030204" pitchFamily="49" charset="0"/>
              </a:rPr>
              <a:t>  }</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Kotak Teks 2">
            <a:extLst>
              <a:ext uri="{FF2B5EF4-FFF2-40B4-BE49-F238E27FC236}">
                <a16:creationId xmlns:a16="http://schemas.microsoft.com/office/drawing/2014/main" id="{AE5182EC-DEE6-E307-3052-EF7441949F44}"/>
              </a:ext>
            </a:extLst>
          </p:cNvPr>
          <p:cNvSpPr txBox="1"/>
          <p:nvPr/>
        </p:nvSpPr>
        <p:spPr>
          <a:xfrm>
            <a:off x="3690289" y="576943"/>
            <a:ext cx="5307980" cy="646331"/>
          </a:xfrm>
          <a:prstGeom prst="rect">
            <a:avLst/>
          </a:prstGeom>
          <a:noFill/>
        </p:spPr>
        <p:txBody>
          <a:bodyPr wrap="square" rtlCol="0">
            <a:spAutoFit/>
          </a:bodyPr>
          <a:lstStyle/>
          <a:p>
            <a:r>
              <a:rPr lang="en-US" sz="1200" dirty="0"/>
              <a:t>Put the recipes var as a member of Basket class.</a:t>
            </a:r>
          </a:p>
          <a:p>
            <a:r>
              <a:rPr lang="en-US" sz="1200" dirty="0"/>
              <a:t>To add the data, you may create/change the constructor. And remove </a:t>
            </a:r>
            <a:r>
              <a:rPr lang="en-US" sz="1200" b="1" dirty="0"/>
              <a:t>const</a:t>
            </a:r>
            <a:r>
              <a:rPr lang="en-US" sz="1200" dirty="0"/>
              <a:t> in route</a:t>
            </a:r>
            <a:endParaRPr lang="id-ID" sz="1200" dirty="0"/>
          </a:p>
        </p:txBody>
      </p:sp>
      <p:pic>
        <p:nvPicPr>
          <p:cNvPr id="4" name="Picture 3">
            <a:extLst>
              <a:ext uri="{FF2B5EF4-FFF2-40B4-BE49-F238E27FC236}">
                <a16:creationId xmlns:a16="http://schemas.microsoft.com/office/drawing/2014/main" id="{F0FAA347-FFD9-114A-BE37-226837B8BE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8506" y="1038608"/>
            <a:ext cx="3601025" cy="721505"/>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594710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List widget function</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849496"/>
            <a:ext cx="8229600" cy="3936259"/>
          </a:xfrm>
        </p:spPr>
        <p:txBody>
          <a:bodyPr>
            <a:noAutofit/>
          </a:bodyPr>
          <a:lstStyle/>
          <a:p>
            <a:pPr marL="0" indent="0">
              <a:buNone/>
            </a:pPr>
            <a:r>
              <a:rPr lang="en-US" sz="1600" dirty="0">
                <a:solidFill>
                  <a:srgbClr val="FF0000"/>
                </a:solidFill>
                <a:latin typeface="Consolas" panose="020B0609020204030204" pitchFamily="49" charset="0"/>
                <a:cs typeface="Consolas" panose="020B0609020204030204" pitchFamily="49" charset="0"/>
              </a:rPr>
              <a:t>List&lt;Widget&gt; </a:t>
            </a:r>
            <a:r>
              <a:rPr lang="en-US" sz="1600" dirty="0" err="1">
                <a:solidFill>
                  <a:srgbClr val="FF0000"/>
                </a:solidFill>
                <a:latin typeface="Consolas" panose="020B0609020204030204" pitchFamily="49" charset="0"/>
                <a:cs typeface="Consolas" panose="020B0609020204030204" pitchFamily="49" charset="0"/>
              </a:rPr>
              <a:t>widRecipes</a:t>
            </a:r>
            <a:r>
              <a:rPr lang="en-US" sz="1600" dirty="0">
                <a:solidFill>
                  <a:srgbClr val="FF0000"/>
                </a:solidFill>
                <a:latin typeface="Consolas" panose="020B0609020204030204" pitchFamily="49" charset="0"/>
                <a:cs typeface="Consolas" panose="020B0609020204030204" pitchFamily="49" charset="0"/>
              </a:rPr>
              <a:t>() {</a:t>
            </a:r>
          </a:p>
          <a:p>
            <a:pPr marL="0" indent="0">
              <a:buNone/>
            </a:pPr>
            <a:r>
              <a:rPr lang="en-US" sz="1600" dirty="0">
                <a:solidFill>
                  <a:srgbClr val="FF0000"/>
                </a:solidFill>
                <a:latin typeface="Consolas" panose="020B0609020204030204" pitchFamily="49" charset="0"/>
                <a:cs typeface="Consolas" panose="020B0609020204030204" pitchFamily="49" charset="0"/>
              </a:rPr>
              <a:t>    List&lt;Widget&gt; temp = [];</a:t>
            </a:r>
          </a:p>
          <a:p>
            <a:pPr marL="0" indent="0">
              <a:buNone/>
            </a:pPr>
            <a:r>
              <a:rPr lang="en-US" sz="1600" dirty="0">
                <a:solidFill>
                  <a:srgbClr val="FF0000"/>
                </a:solidFill>
                <a:latin typeface="Consolas" panose="020B0609020204030204" pitchFamily="49" charset="0"/>
                <a:cs typeface="Consolas" panose="020B0609020204030204" pitchFamily="49" charset="0"/>
              </a:rPr>
              <a:t>    int </a:t>
            </a:r>
            <a:r>
              <a:rPr lang="en-US" sz="1600" dirty="0" err="1">
                <a:solidFill>
                  <a:srgbClr val="FF0000"/>
                </a:solidFill>
                <a:latin typeface="Consolas" panose="020B0609020204030204" pitchFamily="49" charset="0"/>
                <a:cs typeface="Consolas" panose="020B0609020204030204" pitchFamily="49" charset="0"/>
              </a:rPr>
              <a:t>i</a:t>
            </a:r>
            <a:r>
              <a:rPr lang="en-US" sz="1600" dirty="0">
                <a:solidFill>
                  <a:srgbClr val="FF0000"/>
                </a:solidFill>
                <a:latin typeface="Consolas" panose="020B0609020204030204" pitchFamily="49" charset="0"/>
                <a:cs typeface="Consolas" panose="020B0609020204030204" pitchFamily="49" charset="0"/>
              </a:rPr>
              <a:t> = 0;</a:t>
            </a:r>
          </a:p>
          <a:p>
            <a:pPr marL="0" indent="0">
              <a:buNone/>
            </a:pPr>
            <a:r>
              <a:rPr lang="en-US" sz="1600" dirty="0">
                <a:solidFill>
                  <a:srgbClr val="FF0000"/>
                </a:solidFill>
                <a:latin typeface="Consolas" panose="020B0609020204030204" pitchFamily="49" charset="0"/>
                <a:cs typeface="Consolas" panose="020B0609020204030204" pitchFamily="49" charset="0"/>
              </a:rPr>
              <a:t>    while (</a:t>
            </a:r>
            <a:r>
              <a:rPr lang="en-US" sz="1600" dirty="0" err="1">
                <a:solidFill>
                  <a:srgbClr val="FF0000"/>
                </a:solidFill>
                <a:latin typeface="Consolas" panose="020B0609020204030204" pitchFamily="49" charset="0"/>
                <a:cs typeface="Consolas" panose="020B0609020204030204" pitchFamily="49" charset="0"/>
              </a:rPr>
              <a:t>i</a:t>
            </a:r>
            <a:r>
              <a:rPr lang="en-US" sz="1600" dirty="0">
                <a:solidFill>
                  <a:srgbClr val="FF0000"/>
                </a:solidFill>
                <a:latin typeface="Consolas" panose="020B0609020204030204" pitchFamily="49" charset="0"/>
                <a:cs typeface="Consolas" panose="020B0609020204030204" pitchFamily="49" charset="0"/>
              </a:rPr>
              <a:t> &lt; </a:t>
            </a:r>
            <a:r>
              <a:rPr lang="en-US" sz="1600" dirty="0" err="1">
                <a:solidFill>
                  <a:srgbClr val="FF0000"/>
                </a:solidFill>
                <a:latin typeface="Consolas" panose="020B0609020204030204" pitchFamily="49" charset="0"/>
                <a:cs typeface="Consolas" panose="020B0609020204030204" pitchFamily="49" charset="0"/>
              </a:rPr>
              <a:t>recipes.length</a:t>
            </a:r>
            <a:r>
              <a:rPr lang="en-US" sz="1600" dirty="0">
                <a:solidFill>
                  <a:srgbClr val="FF0000"/>
                </a:solidFill>
                <a:latin typeface="Consolas" panose="020B0609020204030204" pitchFamily="49" charset="0"/>
                <a:cs typeface="Consolas" panose="020B0609020204030204" pitchFamily="49" charset="0"/>
              </a:rPr>
              <a:t>) {</a:t>
            </a:r>
          </a:p>
          <a:p>
            <a:pPr marL="0" indent="0">
              <a:buNone/>
            </a:pPr>
            <a:r>
              <a:rPr lang="en-US" sz="1600" dirty="0">
                <a:solidFill>
                  <a:srgbClr val="FF0000"/>
                </a:solidFill>
                <a:latin typeface="Consolas" panose="020B0609020204030204" pitchFamily="49" charset="0"/>
                <a:cs typeface="Consolas" panose="020B0609020204030204" pitchFamily="49" charset="0"/>
              </a:rPr>
              <a:t>      Widget w = Card(child: Text(recipes[</a:t>
            </a:r>
            <a:r>
              <a:rPr lang="en-US" sz="1600" dirty="0" err="1">
                <a:solidFill>
                  <a:srgbClr val="FF0000"/>
                </a:solidFill>
                <a:latin typeface="Consolas" panose="020B0609020204030204" pitchFamily="49" charset="0"/>
                <a:cs typeface="Consolas" panose="020B0609020204030204" pitchFamily="49" charset="0"/>
              </a:rPr>
              <a:t>i</a:t>
            </a:r>
            <a:r>
              <a:rPr lang="en-US" sz="1600" dirty="0">
                <a:solidFill>
                  <a:srgbClr val="FF0000"/>
                </a:solidFill>
                <a:latin typeface="Consolas" panose="020B0609020204030204" pitchFamily="49" charset="0"/>
                <a:cs typeface="Consolas" panose="020B0609020204030204" pitchFamily="49" charset="0"/>
              </a:rPr>
              <a:t>].name));</a:t>
            </a:r>
          </a:p>
          <a:p>
            <a:pPr marL="0" indent="0">
              <a:buNone/>
            </a:pP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temp.add</a:t>
            </a:r>
            <a:r>
              <a:rPr lang="en-US" sz="1600" dirty="0">
                <a:solidFill>
                  <a:srgbClr val="FF0000"/>
                </a:solidFill>
                <a:latin typeface="Consolas" panose="020B0609020204030204" pitchFamily="49" charset="0"/>
                <a:cs typeface="Consolas" panose="020B0609020204030204" pitchFamily="49" charset="0"/>
              </a:rPr>
              <a:t>(w);</a:t>
            </a:r>
          </a:p>
          <a:p>
            <a:pPr marL="0" indent="0">
              <a:buNone/>
            </a:pPr>
            <a:r>
              <a:rPr lang="en-US" sz="1600" dirty="0">
                <a:solidFill>
                  <a:srgbClr val="FF0000"/>
                </a:solidFill>
                <a:latin typeface="Consolas" panose="020B0609020204030204" pitchFamily="49" charset="0"/>
                <a:cs typeface="Consolas" panose="020B0609020204030204" pitchFamily="49" charset="0"/>
              </a:rPr>
              <a:t>      </a:t>
            </a:r>
            <a:r>
              <a:rPr lang="en-US" sz="1600" dirty="0" err="1">
                <a:solidFill>
                  <a:srgbClr val="FF0000"/>
                </a:solidFill>
                <a:latin typeface="Consolas" panose="020B0609020204030204" pitchFamily="49" charset="0"/>
                <a:cs typeface="Consolas" panose="020B0609020204030204" pitchFamily="49" charset="0"/>
              </a:rPr>
              <a:t>i</a:t>
            </a:r>
            <a:r>
              <a:rPr lang="en-US" sz="1600" dirty="0">
                <a:solidFill>
                  <a:srgbClr val="FF0000"/>
                </a:solidFill>
                <a:latin typeface="Consolas" panose="020B0609020204030204" pitchFamily="49" charset="0"/>
                <a:cs typeface="Consolas" panose="020B0609020204030204" pitchFamily="49" charset="0"/>
              </a:rPr>
              <a:t>++;</a:t>
            </a:r>
          </a:p>
          <a:p>
            <a:pPr marL="0" indent="0">
              <a:buNone/>
            </a:pPr>
            <a:r>
              <a:rPr lang="en-US" sz="1600" dirty="0">
                <a:solidFill>
                  <a:srgbClr val="FF0000"/>
                </a:solidFill>
                <a:latin typeface="Consolas" panose="020B0609020204030204" pitchFamily="49" charset="0"/>
                <a:cs typeface="Consolas" panose="020B0609020204030204" pitchFamily="49" charset="0"/>
              </a:rPr>
              <a:t>    }</a:t>
            </a:r>
          </a:p>
          <a:p>
            <a:pPr marL="0" indent="0">
              <a:buNone/>
            </a:pPr>
            <a:r>
              <a:rPr lang="en-US" sz="1600" dirty="0">
                <a:solidFill>
                  <a:srgbClr val="FF0000"/>
                </a:solidFill>
                <a:latin typeface="Consolas" panose="020B0609020204030204" pitchFamily="49" charset="0"/>
                <a:cs typeface="Consolas" panose="020B0609020204030204" pitchFamily="49" charset="0"/>
              </a:rPr>
              <a:t>    return temp;</a:t>
            </a:r>
          </a:p>
          <a:p>
            <a:pPr marL="0" indent="0">
              <a:buNone/>
            </a:pPr>
            <a:r>
              <a:rPr lang="en-US" sz="1600" dirty="0">
                <a:solidFill>
                  <a:srgbClr val="FF0000"/>
                </a:solidFill>
                <a:latin typeface="Consolas" panose="020B0609020204030204" pitchFamily="49" charset="0"/>
                <a:cs typeface="Consolas" panose="020B0609020204030204" pitchFamily="49" charset="0"/>
              </a:rPr>
              <a:t>  }</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C3A5085-201A-864E-A1A1-4EF6F7836EF2}"/>
              </a:ext>
            </a:extLst>
          </p:cNvPr>
          <p:cNvSpPr txBox="1"/>
          <p:nvPr/>
        </p:nvSpPr>
        <p:spPr>
          <a:xfrm>
            <a:off x="3988526" y="3143793"/>
            <a:ext cx="4563291"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We just display the name of the recipe first. Next after it can be shown in the </a:t>
            </a:r>
            <a:r>
              <a:rPr lang="en-US" dirty="0" err="1"/>
              <a:t>ListView</a:t>
            </a:r>
            <a:r>
              <a:rPr lang="en-US" dirty="0"/>
              <a:t>, we will fix it by adding photo and description</a:t>
            </a:r>
          </a:p>
        </p:txBody>
      </p:sp>
      <p:sp>
        <p:nvSpPr>
          <p:cNvPr id="4" name="Kotak Teks 3">
            <a:extLst>
              <a:ext uri="{FF2B5EF4-FFF2-40B4-BE49-F238E27FC236}">
                <a16:creationId xmlns:a16="http://schemas.microsoft.com/office/drawing/2014/main" id="{79B52EBC-59C6-F3B2-A2EA-75DB15AAB3C1}"/>
              </a:ext>
            </a:extLst>
          </p:cNvPr>
          <p:cNvSpPr txBox="1"/>
          <p:nvPr/>
        </p:nvSpPr>
        <p:spPr>
          <a:xfrm>
            <a:off x="3988525" y="784554"/>
            <a:ext cx="4563292" cy="369332"/>
          </a:xfrm>
          <a:prstGeom prst="rect">
            <a:avLst/>
          </a:prstGeom>
          <a:noFill/>
        </p:spPr>
        <p:txBody>
          <a:bodyPr wrap="square" rtlCol="0">
            <a:spAutoFit/>
          </a:bodyPr>
          <a:lstStyle/>
          <a:p>
            <a:r>
              <a:rPr lang="en-US" dirty="0"/>
              <a:t>Put this function inside the Basket class</a:t>
            </a:r>
            <a:endParaRPr lang="id-ID" dirty="0"/>
          </a:p>
        </p:txBody>
      </p:sp>
    </p:spTree>
    <p:extLst>
      <p:ext uri="{BB962C8B-B14F-4D97-AF65-F5344CB8AC3E}">
        <p14:creationId xmlns:p14="http://schemas.microsoft.com/office/powerpoint/2010/main" val="1668593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The </a:t>
            </a:r>
            <a:r>
              <a:rPr lang="en-US" sz="3600" b="1" dirty="0" err="1">
                <a:solidFill>
                  <a:srgbClr val="000090"/>
                </a:solidFill>
              </a:rPr>
              <a:t>ListView</a:t>
            </a:r>
            <a:endParaRPr lang="en-US" sz="3600" b="1" dirty="0">
              <a:solidFill>
                <a:srgbClr val="000090"/>
              </a:solidFill>
            </a:endParaRP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460375" y="849496"/>
            <a:ext cx="8229600" cy="3936259"/>
          </a:xfrm>
        </p:spPr>
        <p:txBody>
          <a:bodyPr>
            <a:noAutofit/>
          </a:bodyPr>
          <a:lstStyle/>
          <a:p>
            <a:pPr marL="0" indent="0">
              <a:buNone/>
            </a:pPr>
            <a:r>
              <a:rPr lang="en-US" sz="1100" dirty="0">
                <a:solidFill>
                  <a:srgbClr val="FF0000"/>
                </a:solidFill>
                <a:latin typeface="Consolas" panose="020B0609020204030204" pitchFamily="49" charset="0"/>
                <a:cs typeface="Consolas" panose="020B0609020204030204" pitchFamily="49" charset="0"/>
              </a:rPr>
              <a:t>body: </a:t>
            </a:r>
            <a:r>
              <a:rPr lang="en-US" sz="1100" dirty="0" err="1">
                <a:solidFill>
                  <a:srgbClr val="FF0000"/>
                </a:solidFill>
                <a:latin typeface="Consolas" panose="020B0609020204030204" pitchFamily="49" charset="0"/>
                <a:cs typeface="Consolas" panose="020B0609020204030204" pitchFamily="49" charset="0"/>
              </a:rPr>
              <a:t>SingleChildScrollView</a:t>
            </a:r>
            <a:r>
              <a:rPr lang="en-US" sz="1100" dirty="0">
                <a:solidFill>
                  <a:srgbClr val="FF0000"/>
                </a:solidFill>
                <a:latin typeface="Consolas" panose="020B0609020204030204" pitchFamily="49" charset="0"/>
                <a:cs typeface="Consolas" panose="020B0609020204030204" pitchFamily="49" charset="0"/>
              </a:rPr>
              <a:t>(</a:t>
            </a:r>
          </a:p>
          <a:p>
            <a:pPr marL="0" indent="0">
              <a:buNone/>
            </a:pPr>
            <a:r>
              <a:rPr lang="en-US" sz="1100" dirty="0">
                <a:solidFill>
                  <a:srgbClr val="FF0000"/>
                </a:solidFill>
                <a:latin typeface="Consolas" panose="020B0609020204030204" pitchFamily="49" charset="0"/>
                <a:cs typeface="Consolas" panose="020B0609020204030204" pitchFamily="49" charset="0"/>
              </a:rPr>
              <a:t>	child: Column(children: [</a:t>
            </a:r>
          </a:p>
          <a:p>
            <a:pPr marL="0" indent="0">
              <a:buNone/>
            </a:pPr>
            <a:r>
              <a:rPr lang="en-US" sz="1100" dirty="0">
                <a:solidFill>
                  <a:srgbClr val="FF0000"/>
                </a:solidFill>
                <a:latin typeface="Consolas" panose="020B0609020204030204" pitchFamily="49" charset="0"/>
                <a:cs typeface="Consolas" panose="020B0609020204030204" pitchFamily="49" charset="0"/>
              </a:rPr>
              <a:t>          Text("Your basket "),</a:t>
            </a:r>
          </a:p>
          <a:p>
            <a:pPr marL="0" indent="0">
              <a:buNone/>
            </a:pPr>
            <a:r>
              <a:rPr lang="en-US" sz="1100" dirty="0">
                <a:solidFill>
                  <a:srgbClr val="FF0000"/>
                </a:solidFill>
                <a:latin typeface="Consolas" panose="020B0609020204030204" pitchFamily="49" charset="0"/>
                <a:cs typeface="Consolas" panose="020B0609020204030204" pitchFamily="49" charset="0"/>
              </a:rPr>
              <a:t>          </a:t>
            </a:r>
            <a:r>
              <a:rPr lang="en-US" sz="1100" dirty="0" err="1">
                <a:solidFill>
                  <a:srgbClr val="FF0000"/>
                </a:solidFill>
                <a:latin typeface="Consolas" panose="020B0609020204030204" pitchFamily="49" charset="0"/>
                <a:cs typeface="Consolas" panose="020B0609020204030204" pitchFamily="49" charset="0"/>
              </a:rPr>
              <a:t>ListView</a:t>
            </a:r>
            <a:r>
              <a:rPr lang="en-US" sz="1100" dirty="0">
                <a:solidFill>
                  <a:srgbClr val="FF0000"/>
                </a:solidFill>
                <a:latin typeface="Consolas" panose="020B0609020204030204" pitchFamily="49" charset="0"/>
                <a:cs typeface="Consolas" panose="020B0609020204030204" pitchFamily="49" charset="0"/>
              </a:rPr>
              <a:t>(</a:t>
            </a:r>
          </a:p>
          <a:p>
            <a:pPr marL="0" indent="0">
              <a:buNone/>
            </a:pPr>
            <a:r>
              <a:rPr lang="en-US" sz="1100" dirty="0">
                <a:solidFill>
                  <a:srgbClr val="FF0000"/>
                </a:solidFill>
                <a:latin typeface="Consolas" panose="020B0609020204030204" pitchFamily="49" charset="0"/>
                <a:cs typeface="Consolas" panose="020B0609020204030204" pitchFamily="49" charset="0"/>
              </a:rPr>
              <a:t>            </a:t>
            </a:r>
            <a:r>
              <a:rPr lang="en-US" sz="1100" dirty="0" err="1">
                <a:solidFill>
                  <a:srgbClr val="FF0000"/>
                </a:solidFill>
                <a:latin typeface="Consolas" panose="020B0609020204030204" pitchFamily="49" charset="0"/>
                <a:cs typeface="Consolas" panose="020B0609020204030204" pitchFamily="49" charset="0"/>
              </a:rPr>
              <a:t>shrinkWrap</a:t>
            </a:r>
            <a:r>
              <a:rPr lang="en-US" sz="1100" dirty="0">
                <a:solidFill>
                  <a:srgbClr val="FF0000"/>
                </a:solidFill>
                <a:latin typeface="Consolas" panose="020B0609020204030204" pitchFamily="49" charset="0"/>
                <a:cs typeface="Consolas" panose="020B0609020204030204" pitchFamily="49" charset="0"/>
              </a:rPr>
              <a:t>: true,</a:t>
            </a:r>
          </a:p>
          <a:p>
            <a:pPr marL="0" indent="0">
              <a:buNone/>
            </a:pPr>
            <a:r>
              <a:rPr lang="en-US" sz="1100" dirty="0">
                <a:solidFill>
                  <a:srgbClr val="FF0000"/>
                </a:solidFill>
                <a:latin typeface="Consolas" panose="020B0609020204030204" pitchFamily="49" charset="0"/>
                <a:cs typeface="Consolas" panose="020B0609020204030204" pitchFamily="49" charset="0"/>
              </a:rPr>
              <a:t>            physics: </a:t>
            </a:r>
            <a:r>
              <a:rPr lang="en-US" sz="1100" dirty="0" err="1">
                <a:solidFill>
                  <a:srgbClr val="FF0000"/>
                </a:solidFill>
                <a:latin typeface="Consolas" panose="020B0609020204030204" pitchFamily="49" charset="0"/>
                <a:cs typeface="Consolas" panose="020B0609020204030204" pitchFamily="49" charset="0"/>
              </a:rPr>
              <a:t>NeverScrollableScrollPhysics</a:t>
            </a:r>
            <a:r>
              <a:rPr lang="en-US" sz="1100" dirty="0">
                <a:solidFill>
                  <a:srgbClr val="FF0000"/>
                </a:solidFill>
                <a:latin typeface="Consolas" panose="020B0609020204030204" pitchFamily="49" charset="0"/>
                <a:cs typeface="Consolas" panose="020B0609020204030204" pitchFamily="49" charset="0"/>
              </a:rPr>
              <a:t>(),</a:t>
            </a:r>
          </a:p>
          <a:p>
            <a:pPr marL="0" indent="0">
              <a:buNone/>
            </a:pPr>
            <a:r>
              <a:rPr lang="en-US" sz="1100" dirty="0">
                <a:solidFill>
                  <a:srgbClr val="FF0000"/>
                </a:solidFill>
                <a:latin typeface="Consolas" panose="020B0609020204030204" pitchFamily="49" charset="0"/>
                <a:cs typeface="Consolas" panose="020B0609020204030204" pitchFamily="49" charset="0"/>
              </a:rPr>
              <a:t>            children: </a:t>
            </a:r>
            <a:r>
              <a:rPr lang="en-US" sz="1100" dirty="0" err="1">
                <a:solidFill>
                  <a:srgbClr val="FF0000"/>
                </a:solidFill>
                <a:latin typeface="Consolas" panose="020B0609020204030204" pitchFamily="49" charset="0"/>
                <a:cs typeface="Consolas" panose="020B0609020204030204" pitchFamily="49" charset="0"/>
              </a:rPr>
              <a:t>widRecipes</a:t>
            </a:r>
            <a:r>
              <a:rPr lang="en-US" sz="1100" dirty="0">
                <a:solidFill>
                  <a:srgbClr val="FF0000"/>
                </a:solidFill>
                <a:latin typeface="Consolas" panose="020B0609020204030204" pitchFamily="49" charset="0"/>
                <a:cs typeface="Consolas" panose="020B0609020204030204" pitchFamily="49" charset="0"/>
              </a:rPr>
              <a:t>(),</a:t>
            </a:r>
          </a:p>
          <a:p>
            <a:pPr marL="0" indent="0">
              <a:buNone/>
            </a:pPr>
            <a:r>
              <a:rPr lang="en-US" sz="1100" dirty="0">
                <a:solidFill>
                  <a:srgbClr val="FF0000"/>
                </a:solidFill>
                <a:latin typeface="Consolas" panose="020B0609020204030204" pitchFamily="49" charset="0"/>
                <a:cs typeface="Consolas" panose="020B0609020204030204" pitchFamily="49" charset="0"/>
              </a:rPr>
              <a:t>          ),</a:t>
            </a:r>
          </a:p>
          <a:p>
            <a:pPr marL="0" indent="0">
              <a:buNone/>
            </a:pPr>
            <a:r>
              <a:rPr lang="en-US" sz="1100" dirty="0">
                <a:solidFill>
                  <a:srgbClr val="FF0000"/>
                </a:solidFill>
                <a:latin typeface="Consolas" panose="020B0609020204030204" pitchFamily="49" charset="0"/>
                <a:cs typeface="Consolas" panose="020B0609020204030204" pitchFamily="49" charset="0"/>
              </a:rPr>
              <a:t>          Divider(</a:t>
            </a:r>
          </a:p>
          <a:p>
            <a:pPr marL="0" indent="0">
              <a:buNone/>
            </a:pPr>
            <a:r>
              <a:rPr lang="en-US" sz="1100" dirty="0">
                <a:solidFill>
                  <a:srgbClr val="FF0000"/>
                </a:solidFill>
                <a:latin typeface="Consolas" panose="020B0609020204030204" pitchFamily="49" charset="0"/>
                <a:cs typeface="Consolas" panose="020B0609020204030204" pitchFamily="49" charset="0"/>
              </a:rPr>
              <a:t>            height: 100,</a:t>
            </a:r>
          </a:p>
          <a:p>
            <a:pPr marL="0" indent="0">
              <a:buNone/>
            </a:pPr>
            <a:r>
              <a:rPr lang="en-US" sz="1100" dirty="0">
                <a:solidFill>
                  <a:srgbClr val="FF0000"/>
                </a:solidFill>
                <a:latin typeface="Consolas" panose="020B0609020204030204" pitchFamily="49" charset="0"/>
                <a:cs typeface="Consolas" panose="020B0609020204030204" pitchFamily="49" charset="0"/>
              </a:rPr>
              <a:t>          )</a:t>
            </a:r>
          </a:p>
          <a:p>
            <a:pPr marL="0" indent="0">
              <a:buNone/>
            </a:pPr>
            <a:r>
              <a:rPr lang="en-US" sz="1100" dirty="0">
                <a:solidFill>
                  <a:srgbClr val="FF0000"/>
                </a:solidFill>
                <a:latin typeface="Consolas" panose="020B0609020204030204" pitchFamily="49" charset="0"/>
                <a:cs typeface="Consolas" panose="020B0609020204030204" pitchFamily="49" charset="0"/>
              </a:rPr>
              <a:t>  	])),</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82B07FB9-CE0B-2D4D-84AE-2598DCC29C2E}"/>
              </a:ext>
            </a:extLst>
          </p:cNvPr>
          <p:cNvSpPr txBox="1"/>
          <p:nvPr/>
        </p:nvSpPr>
        <p:spPr>
          <a:xfrm>
            <a:off x="5068389" y="1153886"/>
            <a:ext cx="1741714"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Modify the </a:t>
            </a:r>
            <a:r>
              <a:rPr lang="en-US" dirty="0" err="1"/>
              <a:t>widRecipes</a:t>
            </a:r>
            <a:r>
              <a:rPr lang="en-US" dirty="0"/>
              <a:t>() function so it can produce better appearance, like shown here :</a:t>
            </a:r>
          </a:p>
        </p:txBody>
      </p:sp>
      <p:pic>
        <p:nvPicPr>
          <p:cNvPr id="3" name="Picture 2">
            <a:extLst>
              <a:ext uri="{FF2B5EF4-FFF2-40B4-BE49-F238E27FC236}">
                <a16:creationId xmlns:a16="http://schemas.microsoft.com/office/drawing/2014/main" id="{32DF8A9E-844B-C44E-B96B-CB055DD54A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4751" y="849496"/>
            <a:ext cx="2270428" cy="4023039"/>
          </a:xfrm>
          <a:prstGeom prst="rect">
            <a:avLst/>
          </a:prstGeom>
        </p:spPr>
      </p:pic>
    </p:spTree>
    <p:extLst>
      <p:ext uri="{BB962C8B-B14F-4D97-AF65-F5344CB8AC3E}">
        <p14:creationId xmlns:p14="http://schemas.microsoft.com/office/powerpoint/2010/main" val="348077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err="1">
                <a:solidFill>
                  <a:srgbClr val="000090"/>
                </a:solidFill>
              </a:rPr>
              <a:t>ShadowGenerator</a:t>
            </a:r>
            <a:r>
              <a:rPr lang="en-US" sz="3600" b="1" dirty="0">
                <a:solidFill>
                  <a:srgbClr val="000090"/>
                </a:solidFill>
              </a:rPr>
              <a:t>	</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307975" y="888172"/>
            <a:ext cx="8151997" cy="3775663"/>
          </a:xfrm>
        </p:spPr>
        <p:txBody>
          <a:bodyPr>
            <a:noAutofit/>
          </a:bodyPr>
          <a:lstStyle/>
          <a:p>
            <a:r>
              <a:rPr lang="en-ID" sz="1400" dirty="0">
                <a:latin typeface="Calibri" panose="020F0502020204030204" pitchFamily="34" charset="0"/>
                <a:cs typeface="Calibri" panose="020F0502020204030204" pitchFamily="34" charset="0"/>
              </a:rPr>
              <a:t>A helpful website for generating box shadow properties can be found at: </a:t>
            </a:r>
            <a:br>
              <a:rPr lang="en-ID" sz="1400" dirty="0">
                <a:latin typeface="Calibri" panose="020F0502020204030204" pitchFamily="34" charset="0"/>
                <a:cs typeface="Calibri" panose="020F0502020204030204" pitchFamily="34" charset="0"/>
              </a:rPr>
            </a:br>
            <a:r>
              <a:rPr lang="en-ID" sz="1400" dirty="0">
                <a:latin typeface="Calibri" panose="020F0502020204030204" pitchFamily="34" charset="0"/>
                <a:cs typeface="Calibri" panose="020F0502020204030204" pitchFamily="34" charset="0"/>
              </a:rPr>
              <a:t>https://shadow-generator-</a:t>
            </a:r>
            <a:r>
              <a:rPr lang="en-ID" sz="1400" dirty="0" err="1">
                <a:latin typeface="Calibri" panose="020F0502020204030204" pitchFamily="34" charset="0"/>
                <a:cs typeface="Calibri" panose="020F0502020204030204" pitchFamily="34" charset="0"/>
              </a:rPr>
              <a:t>mobile.vercel.app</a:t>
            </a:r>
            <a:r>
              <a:rPr lang="en-ID" sz="1400" dirty="0">
                <a:latin typeface="Calibri" panose="020F0502020204030204" pitchFamily="34" charset="0"/>
                <a:cs typeface="Calibri" panose="020F0502020204030204" pitchFamily="34" charset="0"/>
              </a:rPr>
              <a:t>/#editor</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3B906EB4-36A8-81E4-4EBC-930E17A568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8452" y="1557196"/>
            <a:ext cx="6814020" cy="3246164"/>
          </a:xfrm>
          <a:prstGeom prst="rect">
            <a:avLst/>
          </a:prstGeom>
        </p:spPr>
      </p:pic>
    </p:spTree>
    <p:extLst>
      <p:ext uri="{BB962C8B-B14F-4D97-AF65-F5344CB8AC3E}">
        <p14:creationId xmlns:p14="http://schemas.microsoft.com/office/powerpoint/2010/main" val="354810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576943"/>
          </a:xfrm>
        </p:spPr>
        <p:txBody>
          <a:bodyPr>
            <a:normAutofit fontScale="90000"/>
          </a:bodyPr>
          <a:lstStyle/>
          <a:p>
            <a:pPr algn="l"/>
            <a:r>
              <a:rPr lang="en-US" sz="3600" b="1" dirty="0">
                <a:solidFill>
                  <a:srgbClr val="000090"/>
                </a:solidFill>
              </a:rPr>
              <a:t>Answers	</a:t>
            </a:r>
          </a:p>
        </p:txBody>
      </p:sp>
      <p:cxnSp>
        <p:nvCxnSpPr>
          <p:cNvPr id="5" name="Straight Connector 4"/>
          <p:cNvCxnSpPr/>
          <p:nvPr/>
        </p:nvCxnSpPr>
        <p:spPr>
          <a:xfrm>
            <a:off x="0" y="576943"/>
            <a:ext cx="7336971"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Content Placeholder 5"/>
          <p:cNvSpPr>
            <a:spLocks noGrp="1"/>
          </p:cNvSpPr>
          <p:nvPr>
            <p:ph idx="1"/>
          </p:nvPr>
        </p:nvSpPr>
        <p:spPr>
          <a:xfrm>
            <a:off x="307975" y="888172"/>
            <a:ext cx="8151997" cy="3775663"/>
          </a:xfrm>
        </p:spPr>
        <p:txBody>
          <a:bodyPr>
            <a:noAutofit/>
          </a:bodyPr>
          <a:lstStyle/>
          <a:p>
            <a:pPr marL="0" indent="0">
              <a:buNone/>
            </a:pPr>
            <a:r>
              <a:rPr lang="en-ID" sz="1050" dirty="0">
                <a:solidFill>
                  <a:srgbClr val="FF0000"/>
                </a:solidFill>
                <a:latin typeface="Consolas" panose="020B0609020204030204" pitchFamily="49" charset="0"/>
                <a:cs typeface="Consolas" panose="020B0609020204030204" pitchFamily="49" charset="0"/>
              </a:rPr>
              <a:t>List&lt;Widget&gt; </a:t>
            </a:r>
            <a:r>
              <a:rPr lang="en-ID" sz="1050" dirty="0" err="1">
                <a:solidFill>
                  <a:srgbClr val="FF0000"/>
                </a:solidFill>
                <a:latin typeface="Consolas" panose="020B0609020204030204" pitchFamily="49" charset="0"/>
                <a:cs typeface="Consolas" panose="020B0609020204030204" pitchFamily="49" charset="0"/>
              </a:rPr>
              <a:t>widRecipes</a:t>
            </a:r>
            <a:r>
              <a:rPr lang="en-ID" sz="1050" dirty="0">
                <a:solidFill>
                  <a:srgbClr val="FF0000"/>
                </a:solidFill>
                <a:latin typeface="Consolas" panose="020B0609020204030204" pitchFamily="49" charset="0"/>
                <a:cs typeface="Consolas" panose="020B0609020204030204" pitchFamily="49" charset="0"/>
              </a:rPr>
              <a:t>() {</a:t>
            </a:r>
          </a:p>
          <a:p>
            <a:pPr marL="0" indent="0">
              <a:buNone/>
            </a:pPr>
            <a:r>
              <a:rPr lang="en-ID" sz="1050" dirty="0">
                <a:solidFill>
                  <a:srgbClr val="FF0000"/>
                </a:solidFill>
                <a:latin typeface="Consolas" panose="020B0609020204030204" pitchFamily="49" charset="0"/>
                <a:cs typeface="Consolas" panose="020B0609020204030204" pitchFamily="49" charset="0"/>
              </a:rPr>
              <a:t>    List&lt;Widget&gt; temp = [];</a:t>
            </a:r>
          </a:p>
          <a:p>
            <a:pPr marL="0" indent="0">
              <a:buNone/>
            </a:pPr>
            <a:r>
              <a:rPr lang="en-ID" sz="1050" dirty="0">
                <a:solidFill>
                  <a:srgbClr val="FF0000"/>
                </a:solidFill>
                <a:latin typeface="Consolas" panose="020B0609020204030204" pitchFamily="49" charset="0"/>
                <a:cs typeface="Consolas" panose="020B0609020204030204" pitchFamily="49" charset="0"/>
              </a:rPr>
              <a:t>    int </a:t>
            </a:r>
            <a:r>
              <a:rPr lang="en-ID" sz="1050" dirty="0" err="1">
                <a:solidFill>
                  <a:srgbClr val="FF0000"/>
                </a:solidFill>
                <a:latin typeface="Consolas" panose="020B0609020204030204" pitchFamily="49" charset="0"/>
                <a:cs typeface="Consolas" panose="020B0609020204030204" pitchFamily="49" charset="0"/>
              </a:rPr>
              <a:t>i</a:t>
            </a:r>
            <a:r>
              <a:rPr lang="en-ID" sz="1050" dirty="0">
                <a:solidFill>
                  <a:srgbClr val="FF0000"/>
                </a:solidFill>
                <a:latin typeface="Consolas" panose="020B0609020204030204" pitchFamily="49" charset="0"/>
                <a:cs typeface="Consolas" panose="020B0609020204030204" pitchFamily="49" charset="0"/>
              </a:rPr>
              <a:t> = 0;</a:t>
            </a:r>
          </a:p>
          <a:p>
            <a:pPr marL="0" indent="0">
              <a:buNone/>
            </a:pPr>
            <a:r>
              <a:rPr lang="en-ID" sz="1050" dirty="0">
                <a:solidFill>
                  <a:srgbClr val="FF0000"/>
                </a:solidFill>
                <a:latin typeface="Consolas" panose="020B0609020204030204" pitchFamily="49" charset="0"/>
                <a:cs typeface="Consolas" panose="020B0609020204030204" pitchFamily="49" charset="0"/>
              </a:rPr>
              <a:t>    while (</a:t>
            </a:r>
            <a:r>
              <a:rPr lang="en-ID" sz="1050" dirty="0" err="1">
                <a:solidFill>
                  <a:srgbClr val="FF0000"/>
                </a:solidFill>
                <a:latin typeface="Consolas" panose="020B0609020204030204" pitchFamily="49" charset="0"/>
                <a:cs typeface="Consolas" panose="020B0609020204030204" pitchFamily="49" charset="0"/>
              </a:rPr>
              <a:t>i</a:t>
            </a:r>
            <a:r>
              <a:rPr lang="en-ID" sz="1050" dirty="0">
                <a:solidFill>
                  <a:srgbClr val="FF0000"/>
                </a:solidFill>
                <a:latin typeface="Consolas" panose="020B0609020204030204" pitchFamily="49" charset="0"/>
                <a:cs typeface="Consolas" panose="020B0609020204030204" pitchFamily="49" charset="0"/>
              </a:rPr>
              <a:t> &lt; </a:t>
            </a:r>
            <a:r>
              <a:rPr lang="en-ID" sz="1050" dirty="0" err="1">
                <a:solidFill>
                  <a:srgbClr val="FF0000"/>
                </a:solidFill>
                <a:latin typeface="Consolas" panose="020B0609020204030204" pitchFamily="49" charset="0"/>
                <a:cs typeface="Consolas" panose="020B0609020204030204" pitchFamily="49" charset="0"/>
              </a:rPr>
              <a:t>recipes.length</a:t>
            </a:r>
            <a:r>
              <a:rPr lang="en-ID" sz="1050" dirty="0">
                <a:solidFill>
                  <a:srgbClr val="FF0000"/>
                </a:solidFill>
                <a:latin typeface="Consolas" panose="020B0609020204030204" pitchFamily="49" charset="0"/>
                <a:cs typeface="Consolas" panose="020B0609020204030204" pitchFamily="49" charset="0"/>
              </a:rPr>
              <a:t>) {</a:t>
            </a:r>
          </a:p>
          <a:p>
            <a:pPr marL="0" indent="0">
              <a:buNone/>
            </a:pPr>
            <a:r>
              <a:rPr lang="en-ID" sz="1050" dirty="0">
                <a:solidFill>
                  <a:srgbClr val="FF0000"/>
                </a:solidFill>
                <a:latin typeface="Consolas" panose="020B0609020204030204" pitchFamily="49" charset="0"/>
                <a:cs typeface="Consolas" panose="020B0609020204030204" pitchFamily="49" charset="0"/>
              </a:rPr>
              <a:t>      Widget w = Container(</a:t>
            </a:r>
          </a:p>
          <a:p>
            <a:pPr marL="0" indent="0">
              <a:buNone/>
            </a:pPr>
            <a:r>
              <a:rPr lang="en-ID" sz="1050" dirty="0">
                <a:solidFill>
                  <a:srgbClr val="FF0000"/>
                </a:solidFill>
                <a:latin typeface="Consolas" panose="020B0609020204030204" pitchFamily="49" charset="0"/>
                <a:cs typeface="Consolas" panose="020B0609020204030204" pitchFamily="49" charset="0"/>
              </a:rPr>
              <a:t>        </a:t>
            </a:r>
            <a:r>
              <a:rPr lang="en-ID" sz="1050" dirty="0" err="1">
                <a:solidFill>
                  <a:srgbClr val="FF0000"/>
                </a:solidFill>
                <a:latin typeface="Consolas" panose="020B0609020204030204" pitchFamily="49" charset="0"/>
                <a:cs typeface="Consolas" panose="020B0609020204030204" pitchFamily="49" charset="0"/>
              </a:rPr>
              <a:t>margin:const</a:t>
            </a:r>
            <a:r>
              <a:rPr lang="en-ID" sz="1050" dirty="0">
                <a:solidFill>
                  <a:srgbClr val="FF0000"/>
                </a:solidFill>
                <a:latin typeface="Consolas" panose="020B0609020204030204" pitchFamily="49" charset="0"/>
                <a:cs typeface="Consolas" panose="020B0609020204030204" pitchFamily="49" charset="0"/>
              </a:rPr>
              <a:t> </a:t>
            </a:r>
            <a:r>
              <a:rPr lang="en-ID" sz="1050" dirty="0" err="1">
                <a:solidFill>
                  <a:srgbClr val="FF0000"/>
                </a:solidFill>
                <a:latin typeface="Consolas" panose="020B0609020204030204" pitchFamily="49" charset="0"/>
                <a:cs typeface="Consolas" panose="020B0609020204030204" pitchFamily="49" charset="0"/>
              </a:rPr>
              <a:t>EdgeInsets.all</a:t>
            </a:r>
            <a:r>
              <a:rPr lang="en-ID" sz="1050" dirty="0">
                <a:solidFill>
                  <a:srgbClr val="FF0000"/>
                </a:solidFill>
                <a:latin typeface="Consolas" panose="020B0609020204030204" pitchFamily="49" charset="0"/>
                <a:cs typeface="Consolas" panose="020B0609020204030204" pitchFamily="49" charset="0"/>
              </a:rPr>
              <a:t>(15),</a:t>
            </a:r>
          </a:p>
          <a:p>
            <a:pPr marL="0" indent="0">
              <a:buNone/>
            </a:pPr>
            <a:r>
              <a:rPr lang="en-ID" sz="1050" dirty="0">
                <a:solidFill>
                  <a:srgbClr val="FF0000"/>
                </a:solidFill>
                <a:latin typeface="Consolas" panose="020B0609020204030204" pitchFamily="49" charset="0"/>
                <a:cs typeface="Consolas" panose="020B0609020204030204" pitchFamily="49" charset="0"/>
              </a:rPr>
              <a:t>        decoration: </a:t>
            </a:r>
            <a:r>
              <a:rPr lang="en-ID" sz="1050" dirty="0" err="1">
                <a:solidFill>
                  <a:srgbClr val="FF0000"/>
                </a:solidFill>
                <a:latin typeface="Consolas" panose="020B0609020204030204" pitchFamily="49" charset="0"/>
                <a:cs typeface="Consolas" panose="020B0609020204030204" pitchFamily="49" charset="0"/>
              </a:rPr>
              <a:t>BoxDecoration</a:t>
            </a:r>
            <a:r>
              <a:rPr lang="en-ID" sz="1050" dirty="0">
                <a:solidFill>
                  <a:srgbClr val="FF0000"/>
                </a:solidFill>
                <a:latin typeface="Consolas" panose="020B0609020204030204" pitchFamily="49" charset="0"/>
                <a:cs typeface="Consolas" panose="020B0609020204030204" pitchFamily="49" charset="0"/>
              </a:rPr>
              <a:t>(</a:t>
            </a:r>
          </a:p>
          <a:p>
            <a:pPr marL="0" indent="0">
              <a:buNone/>
            </a:pPr>
            <a:r>
              <a:rPr lang="en-ID" sz="1050" dirty="0">
                <a:solidFill>
                  <a:srgbClr val="FF0000"/>
                </a:solidFill>
                <a:latin typeface="Consolas" panose="020B0609020204030204" pitchFamily="49" charset="0"/>
                <a:cs typeface="Consolas" panose="020B0609020204030204" pitchFamily="49" charset="0"/>
              </a:rPr>
              <a:t>          </a:t>
            </a:r>
            <a:r>
              <a:rPr lang="en-ID" sz="1050" dirty="0" err="1">
                <a:solidFill>
                  <a:srgbClr val="FF0000"/>
                </a:solidFill>
                <a:latin typeface="Consolas" panose="020B0609020204030204" pitchFamily="49" charset="0"/>
                <a:cs typeface="Consolas" panose="020B0609020204030204" pitchFamily="49" charset="0"/>
              </a:rPr>
              <a:t>boxShadow</a:t>
            </a:r>
            <a:r>
              <a:rPr lang="en-ID" sz="1050" dirty="0">
                <a:solidFill>
                  <a:srgbClr val="FF0000"/>
                </a:solidFill>
                <a:latin typeface="Consolas" panose="020B0609020204030204" pitchFamily="49" charset="0"/>
                <a:cs typeface="Consolas" panose="020B0609020204030204" pitchFamily="49" charset="0"/>
              </a:rPr>
              <a:t>: [</a:t>
            </a:r>
          </a:p>
          <a:p>
            <a:pPr marL="0" indent="0">
              <a:buNone/>
            </a:pPr>
            <a:r>
              <a:rPr lang="en-ID" sz="1050" dirty="0">
                <a:solidFill>
                  <a:srgbClr val="FF0000"/>
                </a:solidFill>
                <a:latin typeface="Consolas" panose="020B0609020204030204" pitchFamily="49" charset="0"/>
                <a:cs typeface="Consolas" panose="020B0609020204030204" pitchFamily="49" charset="0"/>
              </a:rPr>
              <a:t>            </a:t>
            </a:r>
            <a:r>
              <a:rPr lang="en-ID" sz="1050" dirty="0" err="1">
                <a:solidFill>
                  <a:srgbClr val="FF0000"/>
                </a:solidFill>
                <a:latin typeface="Consolas" panose="020B0609020204030204" pitchFamily="49" charset="0"/>
                <a:cs typeface="Consolas" panose="020B0609020204030204" pitchFamily="49" charset="0"/>
              </a:rPr>
              <a:t>BoxShadow</a:t>
            </a:r>
            <a:r>
              <a:rPr lang="en-ID" sz="1050" dirty="0">
                <a:solidFill>
                  <a:srgbClr val="FF0000"/>
                </a:solidFill>
                <a:latin typeface="Consolas" panose="020B0609020204030204" pitchFamily="49" charset="0"/>
                <a:cs typeface="Consolas" panose="020B0609020204030204" pitchFamily="49" charset="0"/>
              </a:rPr>
              <a:t>(</a:t>
            </a:r>
          </a:p>
          <a:p>
            <a:pPr marL="0" indent="0">
              <a:buNone/>
            </a:pPr>
            <a:r>
              <a:rPr lang="en-ID" sz="1050" dirty="0">
                <a:solidFill>
                  <a:srgbClr val="FF0000"/>
                </a:solidFill>
                <a:latin typeface="Consolas" panose="020B0609020204030204" pitchFamily="49" charset="0"/>
                <a:cs typeface="Consolas" panose="020B0609020204030204" pitchFamily="49" charset="0"/>
              </a:rPr>
              <a:t>              </a:t>
            </a:r>
            <a:r>
              <a:rPr lang="en-ID" sz="1050" dirty="0" err="1">
                <a:solidFill>
                  <a:srgbClr val="FF0000"/>
                </a:solidFill>
                <a:latin typeface="Consolas" panose="020B0609020204030204" pitchFamily="49" charset="0"/>
                <a:cs typeface="Consolas" panose="020B0609020204030204" pitchFamily="49" charset="0"/>
              </a:rPr>
              <a:t>color</a:t>
            </a:r>
            <a:r>
              <a:rPr lang="en-ID" sz="1050" dirty="0">
                <a:solidFill>
                  <a:srgbClr val="FF0000"/>
                </a:solidFill>
                <a:latin typeface="Consolas" panose="020B0609020204030204" pitchFamily="49" charset="0"/>
                <a:cs typeface="Consolas" panose="020B0609020204030204" pitchFamily="49" charset="0"/>
              </a:rPr>
              <a:t>: </a:t>
            </a:r>
            <a:r>
              <a:rPr lang="en-ID" sz="1050" dirty="0" err="1">
                <a:solidFill>
                  <a:srgbClr val="FF0000"/>
                </a:solidFill>
                <a:latin typeface="Consolas" panose="020B0609020204030204" pitchFamily="49" charset="0"/>
                <a:cs typeface="Consolas" panose="020B0609020204030204" pitchFamily="49" charset="0"/>
              </a:rPr>
              <a:t>Color.fromRGBO</a:t>
            </a:r>
            <a:r>
              <a:rPr lang="en-ID" sz="1050" dirty="0">
                <a:solidFill>
                  <a:srgbClr val="FF0000"/>
                </a:solidFill>
                <a:latin typeface="Consolas" panose="020B0609020204030204" pitchFamily="49" charset="0"/>
                <a:cs typeface="Consolas" panose="020B0609020204030204" pitchFamily="49" charset="0"/>
              </a:rPr>
              <a:t>(128, 128, 128, 0.5),</a:t>
            </a:r>
          </a:p>
          <a:p>
            <a:pPr marL="0" indent="0">
              <a:buNone/>
            </a:pPr>
            <a:r>
              <a:rPr lang="en-ID" sz="1050" dirty="0">
                <a:solidFill>
                  <a:srgbClr val="FF0000"/>
                </a:solidFill>
                <a:latin typeface="Consolas" panose="020B0609020204030204" pitchFamily="49" charset="0"/>
                <a:cs typeface="Consolas" panose="020B0609020204030204" pitchFamily="49" charset="0"/>
              </a:rPr>
              <a:t>              </a:t>
            </a:r>
            <a:r>
              <a:rPr lang="en-ID" sz="1050" dirty="0" err="1">
                <a:solidFill>
                  <a:srgbClr val="FF0000"/>
                </a:solidFill>
                <a:latin typeface="Consolas" panose="020B0609020204030204" pitchFamily="49" charset="0"/>
                <a:cs typeface="Consolas" panose="020B0609020204030204" pitchFamily="49" charset="0"/>
              </a:rPr>
              <a:t>spreadRadius</a:t>
            </a:r>
            <a:r>
              <a:rPr lang="en-ID" sz="1050" dirty="0">
                <a:solidFill>
                  <a:srgbClr val="FF0000"/>
                </a:solidFill>
                <a:latin typeface="Consolas" panose="020B0609020204030204" pitchFamily="49" charset="0"/>
                <a:cs typeface="Consolas" panose="020B0609020204030204" pitchFamily="49" charset="0"/>
              </a:rPr>
              <a:t>: -6,</a:t>
            </a:r>
          </a:p>
          <a:p>
            <a:pPr marL="0" indent="0">
              <a:buNone/>
            </a:pPr>
            <a:r>
              <a:rPr lang="en-ID" sz="1050" dirty="0">
                <a:solidFill>
                  <a:srgbClr val="FF0000"/>
                </a:solidFill>
                <a:latin typeface="Consolas" panose="020B0609020204030204" pitchFamily="49" charset="0"/>
                <a:cs typeface="Consolas" panose="020B0609020204030204" pitchFamily="49" charset="0"/>
              </a:rPr>
              <a:t>              </a:t>
            </a:r>
            <a:r>
              <a:rPr lang="en-ID" sz="1050" dirty="0" err="1">
                <a:solidFill>
                  <a:srgbClr val="FF0000"/>
                </a:solidFill>
                <a:latin typeface="Consolas" panose="020B0609020204030204" pitchFamily="49" charset="0"/>
                <a:cs typeface="Consolas" panose="020B0609020204030204" pitchFamily="49" charset="0"/>
              </a:rPr>
              <a:t>blurRadius</a:t>
            </a:r>
            <a:r>
              <a:rPr lang="en-ID" sz="1050" dirty="0">
                <a:solidFill>
                  <a:srgbClr val="FF0000"/>
                </a:solidFill>
                <a:latin typeface="Consolas" panose="020B0609020204030204" pitchFamily="49" charset="0"/>
                <a:cs typeface="Consolas" panose="020B0609020204030204" pitchFamily="49" charset="0"/>
              </a:rPr>
              <a:t>: 8,</a:t>
            </a:r>
          </a:p>
          <a:p>
            <a:pPr marL="0" indent="0">
              <a:buNone/>
            </a:pPr>
            <a:r>
              <a:rPr lang="en-ID" sz="1050" dirty="0">
                <a:solidFill>
                  <a:srgbClr val="FF0000"/>
                </a:solidFill>
                <a:latin typeface="Consolas" panose="020B0609020204030204" pitchFamily="49" charset="0"/>
                <a:cs typeface="Consolas" panose="020B0609020204030204" pitchFamily="49" charset="0"/>
              </a:rPr>
              <a:t>              offset: </a:t>
            </a:r>
            <a:r>
              <a:rPr lang="en-ID" sz="1050" dirty="0" err="1">
                <a:solidFill>
                  <a:srgbClr val="FF0000"/>
                </a:solidFill>
                <a:latin typeface="Consolas" panose="020B0609020204030204" pitchFamily="49" charset="0"/>
                <a:cs typeface="Consolas" panose="020B0609020204030204" pitchFamily="49" charset="0"/>
              </a:rPr>
              <a:t>const</a:t>
            </a:r>
            <a:r>
              <a:rPr lang="en-ID" sz="1050" dirty="0">
                <a:solidFill>
                  <a:srgbClr val="FF0000"/>
                </a:solidFill>
                <a:latin typeface="Consolas" panose="020B0609020204030204" pitchFamily="49" charset="0"/>
                <a:cs typeface="Consolas" panose="020B0609020204030204" pitchFamily="49" charset="0"/>
              </a:rPr>
              <a:t> Offset(8, 7),</a:t>
            </a:r>
          </a:p>
          <a:p>
            <a:pPr marL="0" indent="0">
              <a:buNone/>
            </a:pPr>
            <a:r>
              <a:rPr lang="en-ID" sz="1050" dirty="0">
                <a:solidFill>
                  <a:srgbClr val="FF0000"/>
                </a:solidFill>
                <a:latin typeface="Consolas" panose="020B0609020204030204" pitchFamily="49" charset="0"/>
                <a:cs typeface="Consolas" panose="020B0609020204030204" pitchFamily="49" charset="0"/>
              </a:rPr>
              <a:t>            ),</a:t>
            </a:r>
          </a:p>
          <a:p>
            <a:pPr marL="0" indent="0">
              <a:buNone/>
            </a:pPr>
            <a:r>
              <a:rPr lang="en-ID" sz="1050" dirty="0">
                <a:solidFill>
                  <a:srgbClr val="FF0000"/>
                </a:solidFill>
                <a:latin typeface="Consolas" panose="020B0609020204030204" pitchFamily="49" charset="0"/>
                <a:cs typeface="Consolas" panose="020B0609020204030204" pitchFamily="49" charset="0"/>
              </a:rPr>
              <a:t>          ]</a:t>
            </a:r>
          </a:p>
          <a:p>
            <a:pPr marL="0" indent="0">
              <a:buNone/>
            </a:pPr>
            <a:r>
              <a:rPr lang="en-ID" sz="1050" dirty="0">
                <a:solidFill>
                  <a:srgbClr val="FF0000"/>
                </a:solidFill>
                <a:latin typeface="Consolas" panose="020B0609020204030204" pitchFamily="49" charset="0"/>
                <a:cs typeface="Consolas" panose="020B0609020204030204" pitchFamily="49" charset="0"/>
              </a:rPr>
              <a:t>        ),</a:t>
            </a:r>
          </a:p>
        </p:txBody>
      </p:sp>
      <p:sp>
        <p:nvSpPr>
          <p:cNvPr id="1028" name="AutoShape 4" descr="Google's Flutter framework spreads its wings and goes multi-platform |  TechCrunc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E0C35CC9-E723-2ABD-6B24-3273EF30EC54}"/>
              </a:ext>
            </a:extLst>
          </p:cNvPr>
          <p:cNvSpPr txBox="1"/>
          <p:nvPr/>
        </p:nvSpPr>
        <p:spPr>
          <a:xfrm>
            <a:off x="4659086" y="729289"/>
            <a:ext cx="4407916" cy="4093428"/>
          </a:xfrm>
          <a:prstGeom prst="rect">
            <a:avLst/>
          </a:prstGeom>
          <a:noFill/>
        </p:spPr>
        <p:txBody>
          <a:bodyPr wrap="square" rtlCol="0">
            <a:spAutoFit/>
          </a:bodyPr>
          <a:lstStyle/>
          <a:p>
            <a:pPr marL="0" indent="0">
              <a:buNone/>
            </a:pPr>
            <a:r>
              <a:rPr lang="en-ID" sz="1000" dirty="0">
                <a:solidFill>
                  <a:srgbClr val="FF0000"/>
                </a:solidFill>
                <a:latin typeface="Consolas" panose="020B0609020204030204" pitchFamily="49" charset="0"/>
                <a:cs typeface="Consolas" panose="020B0609020204030204" pitchFamily="49" charset="0"/>
              </a:rPr>
              <a:t>child:</a:t>
            </a:r>
          </a:p>
          <a:p>
            <a:pPr marL="0" indent="0">
              <a:buNone/>
            </a:pPr>
            <a:r>
              <a:rPr lang="en-ID" sz="1000" dirty="0">
                <a:solidFill>
                  <a:srgbClr val="FF0000"/>
                </a:solidFill>
                <a:latin typeface="Consolas" panose="020B0609020204030204" pitchFamily="49" charset="0"/>
                <a:cs typeface="Consolas" panose="020B0609020204030204" pitchFamily="49" charset="0"/>
              </a:rPr>
              <a:t>        Card(</a:t>
            </a:r>
          </a:p>
          <a:p>
            <a:pPr marL="0" indent="0">
              <a:buNone/>
            </a:pPr>
            <a:r>
              <a:rPr lang="en-ID" sz="1000" dirty="0">
                <a:solidFill>
                  <a:srgbClr val="FF0000"/>
                </a:solidFill>
                <a:latin typeface="Consolas" panose="020B0609020204030204" pitchFamily="49" charset="0"/>
                <a:cs typeface="Consolas" panose="020B0609020204030204" pitchFamily="49" charset="0"/>
              </a:rPr>
              <a:t>          child: Column(</a:t>
            </a:r>
          </a:p>
          <a:p>
            <a:pPr marL="0" indent="0">
              <a:buNone/>
            </a:pPr>
            <a:r>
              <a:rPr lang="en-ID" sz="1000" dirty="0">
                <a:solidFill>
                  <a:srgbClr val="FF0000"/>
                </a:solidFill>
                <a:latin typeface="Consolas" panose="020B0609020204030204" pitchFamily="49" charset="0"/>
                <a:cs typeface="Consolas" panose="020B0609020204030204" pitchFamily="49" charset="0"/>
              </a:rPr>
              <a:t>            children: [</a:t>
            </a:r>
          </a:p>
          <a:p>
            <a:pPr marL="0" indent="0">
              <a:buNone/>
            </a:pPr>
            <a:r>
              <a:rPr lang="en-ID" sz="1000" dirty="0">
                <a:solidFill>
                  <a:srgbClr val="FF0000"/>
                </a:solidFill>
                <a:latin typeface="Consolas" panose="020B0609020204030204" pitchFamily="49" charset="0"/>
                <a:cs typeface="Consolas" panose="020B0609020204030204" pitchFamily="49" charset="0"/>
              </a:rPr>
              <a:t>              Container (</a:t>
            </a:r>
          </a:p>
          <a:p>
            <a:pPr marL="0" indent="0">
              <a:buNone/>
            </a:pPr>
            <a:r>
              <a:rPr lang="en-ID" sz="1000" dirty="0">
                <a:solidFill>
                  <a:srgbClr val="FF0000"/>
                </a:solidFill>
                <a:latin typeface="Consolas" panose="020B0609020204030204" pitchFamily="49" charset="0"/>
                <a:cs typeface="Consolas" panose="020B0609020204030204" pitchFamily="49" charset="0"/>
              </a:rPr>
              <a:t>                margin: </a:t>
            </a:r>
            <a:r>
              <a:rPr lang="en-ID" sz="1000" dirty="0" err="1">
                <a:solidFill>
                  <a:srgbClr val="FF0000"/>
                </a:solidFill>
                <a:latin typeface="Consolas" panose="020B0609020204030204" pitchFamily="49" charset="0"/>
                <a:cs typeface="Consolas" panose="020B0609020204030204" pitchFamily="49" charset="0"/>
              </a:rPr>
              <a:t>const</a:t>
            </a:r>
            <a:r>
              <a:rPr lang="en-ID" sz="1000" dirty="0">
                <a:solidFill>
                  <a:srgbClr val="FF0000"/>
                </a:solidFill>
                <a:latin typeface="Consolas" panose="020B0609020204030204" pitchFamily="49" charset="0"/>
                <a:cs typeface="Consolas" panose="020B0609020204030204" pitchFamily="49" charset="0"/>
              </a:rPr>
              <a:t> </a:t>
            </a:r>
            <a:r>
              <a:rPr lang="en-ID" sz="1000" dirty="0" err="1">
                <a:solidFill>
                  <a:srgbClr val="FF0000"/>
                </a:solidFill>
                <a:latin typeface="Consolas" panose="020B0609020204030204" pitchFamily="49" charset="0"/>
                <a:cs typeface="Consolas" panose="020B0609020204030204" pitchFamily="49" charset="0"/>
              </a:rPr>
              <a:t>EdgeInsets.all</a:t>
            </a:r>
            <a:r>
              <a:rPr lang="en-ID" sz="1000" dirty="0">
                <a:solidFill>
                  <a:srgbClr val="FF0000"/>
                </a:solidFill>
                <a:latin typeface="Consolas" panose="020B0609020204030204" pitchFamily="49" charset="0"/>
                <a:cs typeface="Consolas" panose="020B0609020204030204" pitchFamily="49" charset="0"/>
              </a:rPr>
              <a:t>(15),</a:t>
            </a:r>
          </a:p>
          <a:p>
            <a:pPr marL="0" indent="0">
              <a:buNone/>
            </a:pPr>
            <a:r>
              <a:rPr lang="en-ID" sz="1000" dirty="0">
                <a:solidFill>
                  <a:srgbClr val="FF0000"/>
                </a:solidFill>
                <a:latin typeface="Consolas" panose="020B0609020204030204" pitchFamily="49" charset="0"/>
                <a:cs typeface="Consolas" panose="020B0609020204030204" pitchFamily="49" charset="0"/>
              </a:rPr>
              <a:t>                child: Text( </a:t>
            </a:r>
          </a:p>
          <a:p>
            <a:pPr marL="0" indent="0">
              <a:buNone/>
            </a:pPr>
            <a:r>
              <a:rPr lang="en-ID" sz="1000" dirty="0">
                <a:solidFill>
                  <a:srgbClr val="FF0000"/>
                </a:solidFill>
                <a:latin typeface="Consolas" panose="020B0609020204030204" pitchFamily="49" charset="0"/>
                <a:cs typeface="Consolas" panose="020B0609020204030204" pitchFamily="49" charset="0"/>
              </a:rPr>
              <a:t>                  recipes[</a:t>
            </a:r>
            <a:r>
              <a:rPr lang="en-ID" sz="1000" dirty="0" err="1">
                <a:solidFill>
                  <a:srgbClr val="FF0000"/>
                </a:solidFill>
                <a:latin typeface="Consolas" panose="020B0609020204030204" pitchFamily="49" charset="0"/>
                <a:cs typeface="Consolas" panose="020B0609020204030204" pitchFamily="49" charset="0"/>
              </a:rPr>
              <a:t>i</a:t>
            </a:r>
            <a:r>
              <a:rPr lang="en-ID" sz="1000" dirty="0">
                <a:solidFill>
                  <a:srgbClr val="FF0000"/>
                </a:solidFill>
                <a:latin typeface="Consolas" panose="020B0609020204030204" pitchFamily="49" charset="0"/>
                <a:cs typeface="Consolas" panose="020B0609020204030204" pitchFamily="49" charset="0"/>
              </a:rPr>
              <a:t>].name,</a:t>
            </a:r>
          </a:p>
          <a:p>
            <a:pPr marL="0" indent="0">
              <a:buNone/>
            </a:pPr>
            <a:r>
              <a:rPr lang="en-ID" sz="1000" dirty="0">
                <a:solidFill>
                  <a:srgbClr val="FF0000"/>
                </a:solidFill>
                <a:latin typeface="Consolas" panose="020B0609020204030204" pitchFamily="49" charset="0"/>
                <a:cs typeface="Consolas" panose="020B0609020204030204" pitchFamily="49" charset="0"/>
              </a:rPr>
              <a:t>                  style: </a:t>
            </a:r>
            <a:r>
              <a:rPr lang="en-ID" sz="1000" dirty="0" err="1">
                <a:solidFill>
                  <a:srgbClr val="FF0000"/>
                </a:solidFill>
                <a:latin typeface="Consolas" panose="020B0609020204030204" pitchFamily="49" charset="0"/>
                <a:cs typeface="Consolas" panose="020B0609020204030204" pitchFamily="49" charset="0"/>
              </a:rPr>
              <a:t>const</a:t>
            </a:r>
            <a:r>
              <a:rPr lang="en-ID" sz="1000" dirty="0">
                <a:solidFill>
                  <a:srgbClr val="FF0000"/>
                </a:solidFill>
                <a:latin typeface="Consolas" panose="020B0609020204030204" pitchFamily="49" charset="0"/>
                <a:cs typeface="Consolas" panose="020B0609020204030204" pitchFamily="49" charset="0"/>
              </a:rPr>
              <a:t> </a:t>
            </a:r>
            <a:r>
              <a:rPr lang="en-ID" sz="1000" dirty="0" err="1">
                <a:solidFill>
                  <a:srgbClr val="FF0000"/>
                </a:solidFill>
                <a:latin typeface="Consolas" panose="020B0609020204030204" pitchFamily="49" charset="0"/>
                <a:cs typeface="Consolas" panose="020B0609020204030204" pitchFamily="49" charset="0"/>
              </a:rPr>
              <a:t>TextStyle</a:t>
            </a:r>
            <a:r>
              <a:rPr lang="en-ID" sz="1000" dirty="0">
                <a:solidFill>
                  <a:srgbClr val="FF0000"/>
                </a:solidFill>
                <a:latin typeface="Consolas" panose="020B0609020204030204" pitchFamily="49" charset="0"/>
                <a:cs typeface="Consolas" panose="020B0609020204030204" pitchFamily="49" charset="0"/>
              </a:rPr>
              <a:t>(</a:t>
            </a:r>
            <a:r>
              <a:rPr lang="en-ID" sz="1000" dirty="0" err="1">
                <a:solidFill>
                  <a:srgbClr val="FF0000"/>
                </a:solidFill>
                <a:latin typeface="Consolas" panose="020B0609020204030204" pitchFamily="49" charset="0"/>
                <a:cs typeface="Consolas" panose="020B0609020204030204" pitchFamily="49" charset="0"/>
              </a:rPr>
              <a:t>fontSize</a:t>
            </a:r>
            <a:r>
              <a:rPr lang="en-ID" sz="1000" dirty="0">
                <a:solidFill>
                  <a:srgbClr val="FF0000"/>
                </a:solidFill>
                <a:latin typeface="Consolas" panose="020B0609020204030204" pitchFamily="49" charset="0"/>
                <a:cs typeface="Consolas" panose="020B0609020204030204" pitchFamily="49" charset="0"/>
              </a:rPr>
              <a:t>: 16,fontWeight: </a:t>
            </a:r>
            <a:r>
              <a:rPr lang="en-ID" sz="1000" dirty="0" err="1">
                <a:solidFill>
                  <a:srgbClr val="FF0000"/>
                </a:solidFill>
                <a:latin typeface="Consolas" panose="020B0609020204030204" pitchFamily="49" charset="0"/>
                <a:cs typeface="Consolas" panose="020B0609020204030204" pitchFamily="49" charset="0"/>
              </a:rPr>
              <a:t>FontWeight.bold</a:t>
            </a:r>
            <a:r>
              <a:rPr lang="en-ID" sz="1000" dirty="0">
                <a:solidFill>
                  <a:srgbClr val="FF0000"/>
                </a:solidFill>
                <a:latin typeface="Consolas" panose="020B0609020204030204" pitchFamily="49" charset="0"/>
                <a:cs typeface="Consolas" panose="020B0609020204030204" pitchFamily="49" charset="0"/>
              </a:rPr>
              <a:t>),</a:t>
            </a:r>
          </a:p>
          <a:p>
            <a:pPr marL="0" indent="0">
              <a:buNone/>
            </a:pPr>
            <a:r>
              <a:rPr lang="en-ID" sz="1000" dirty="0">
                <a:solidFill>
                  <a:srgbClr val="FF0000"/>
                </a:solidFill>
                <a:latin typeface="Consolas" panose="020B0609020204030204" pitchFamily="49" charset="0"/>
                <a:cs typeface="Consolas" panose="020B0609020204030204" pitchFamily="49" charset="0"/>
              </a:rPr>
              <a:t>                )</a:t>
            </a:r>
          </a:p>
          <a:p>
            <a:pPr marL="0" indent="0">
              <a:buNone/>
            </a:pPr>
            <a:r>
              <a:rPr lang="en-ID" sz="1000" dirty="0">
                <a:solidFill>
                  <a:srgbClr val="FF0000"/>
                </a:solidFill>
                <a:latin typeface="Consolas" panose="020B0609020204030204" pitchFamily="49" charset="0"/>
                <a:cs typeface="Consolas" panose="020B0609020204030204" pitchFamily="49" charset="0"/>
              </a:rPr>
              <a:t>              ),</a:t>
            </a:r>
          </a:p>
          <a:p>
            <a:pPr marL="0" indent="0">
              <a:buNone/>
            </a:pPr>
            <a:r>
              <a:rPr lang="en-ID" sz="1000" dirty="0">
                <a:solidFill>
                  <a:srgbClr val="FF0000"/>
                </a:solidFill>
                <a:latin typeface="Consolas" panose="020B0609020204030204" pitchFamily="49" charset="0"/>
                <a:cs typeface="Consolas" panose="020B0609020204030204" pitchFamily="49" charset="0"/>
              </a:rPr>
              <a:t>              </a:t>
            </a:r>
            <a:r>
              <a:rPr lang="en-ID" sz="1000" dirty="0" err="1">
                <a:solidFill>
                  <a:srgbClr val="FF0000"/>
                </a:solidFill>
                <a:latin typeface="Consolas" panose="020B0609020204030204" pitchFamily="49" charset="0"/>
                <a:cs typeface="Consolas" panose="020B0609020204030204" pitchFamily="49" charset="0"/>
              </a:rPr>
              <a:t>Image.network</a:t>
            </a:r>
            <a:r>
              <a:rPr lang="en-ID" sz="1000" dirty="0">
                <a:solidFill>
                  <a:srgbClr val="FF0000"/>
                </a:solidFill>
                <a:latin typeface="Consolas" panose="020B0609020204030204" pitchFamily="49" charset="0"/>
                <a:cs typeface="Consolas" panose="020B0609020204030204" pitchFamily="49" charset="0"/>
              </a:rPr>
              <a:t>(recipes[</a:t>
            </a:r>
            <a:r>
              <a:rPr lang="en-ID" sz="1000" dirty="0" err="1">
                <a:solidFill>
                  <a:srgbClr val="FF0000"/>
                </a:solidFill>
                <a:latin typeface="Consolas" panose="020B0609020204030204" pitchFamily="49" charset="0"/>
                <a:cs typeface="Consolas" panose="020B0609020204030204" pitchFamily="49" charset="0"/>
              </a:rPr>
              <a:t>i</a:t>
            </a:r>
            <a:r>
              <a:rPr lang="en-ID" sz="1000" dirty="0">
                <a:solidFill>
                  <a:srgbClr val="FF0000"/>
                </a:solidFill>
                <a:latin typeface="Consolas" panose="020B0609020204030204" pitchFamily="49" charset="0"/>
                <a:cs typeface="Consolas" panose="020B0609020204030204" pitchFamily="49" charset="0"/>
              </a:rPr>
              <a:t>].photo),</a:t>
            </a:r>
          </a:p>
          <a:p>
            <a:pPr marL="0" indent="0">
              <a:buNone/>
            </a:pPr>
            <a:r>
              <a:rPr lang="en-ID" sz="1000" dirty="0">
                <a:solidFill>
                  <a:srgbClr val="FF0000"/>
                </a:solidFill>
                <a:latin typeface="Consolas" panose="020B0609020204030204" pitchFamily="49" charset="0"/>
                <a:cs typeface="Consolas" panose="020B0609020204030204" pitchFamily="49" charset="0"/>
              </a:rPr>
              <a:t>              Container (</a:t>
            </a:r>
          </a:p>
          <a:p>
            <a:pPr marL="0" indent="0">
              <a:buNone/>
            </a:pPr>
            <a:r>
              <a:rPr lang="en-ID" sz="1000" dirty="0">
                <a:solidFill>
                  <a:srgbClr val="FF0000"/>
                </a:solidFill>
                <a:latin typeface="Consolas" panose="020B0609020204030204" pitchFamily="49" charset="0"/>
                <a:cs typeface="Consolas" panose="020B0609020204030204" pitchFamily="49" charset="0"/>
              </a:rPr>
              <a:t>                margin: </a:t>
            </a:r>
            <a:r>
              <a:rPr lang="en-ID" sz="1000" dirty="0" err="1">
                <a:solidFill>
                  <a:srgbClr val="FF0000"/>
                </a:solidFill>
                <a:latin typeface="Consolas" panose="020B0609020204030204" pitchFamily="49" charset="0"/>
                <a:cs typeface="Consolas" panose="020B0609020204030204" pitchFamily="49" charset="0"/>
              </a:rPr>
              <a:t>const</a:t>
            </a:r>
            <a:r>
              <a:rPr lang="en-ID" sz="1000" dirty="0">
                <a:solidFill>
                  <a:srgbClr val="FF0000"/>
                </a:solidFill>
                <a:latin typeface="Consolas" panose="020B0609020204030204" pitchFamily="49" charset="0"/>
                <a:cs typeface="Consolas" panose="020B0609020204030204" pitchFamily="49" charset="0"/>
              </a:rPr>
              <a:t> </a:t>
            </a:r>
            <a:r>
              <a:rPr lang="en-ID" sz="1000" dirty="0" err="1">
                <a:solidFill>
                  <a:srgbClr val="FF0000"/>
                </a:solidFill>
                <a:latin typeface="Consolas" panose="020B0609020204030204" pitchFamily="49" charset="0"/>
                <a:cs typeface="Consolas" panose="020B0609020204030204" pitchFamily="49" charset="0"/>
              </a:rPr>
              <a:t>EdgeInsets.all</a:t>
            </a:r>
            <a:r>
              <a:rPr lang="en-ID" sz="1000" dirty="0">
                <a:solidFill>
                  <a:srgbClr val="FF0000"/>
                </a:solidFill>
                <a:latin typeface="Consolas" panose="020B0609020204030204" pitchFamily="49" charset="0"/>
                <a:cs typeface="Consolas" panose="020B0609020204030204" pitchFamily="49" charset="0"/>
              </a:rPr>
              <a:t>(20),</a:t>
            </a:r>
          </a:p>
          <a:p>
            <a:pPr marL="0" indent="0">
              <a:buNone/>
            </a:pPr>
            <a:r>
              <a:rPr lang="en-ID" sz="1000" dirty="0">
                <a:solidFill>
                  <a:srgbClr val="FF0000"/>
                </a:solidFill>
                <a:latin typeface="Consolas" panose="020B0609020204030204" pitchFamily="49" charset="0"/>
                <a:cs typeface="Consolas" panose="020B0609020204030204" pitchFamily="49" charset="0"/>
              </a:rPr>
              <a:t>                child: Text(recipes[</a:t>
            </a:r>
            <a:r>
              <a:rPr lang="en-ID" sz="1000" dirty="0" err="1">
                <a:solidFill>
                  <a:srgbClr val="FF0000"/>
                </a:solidFill>
                <a:latin typeface="Consolas" panose="020B0609020204030204" pitchFamily="49" charset="0"/>
                <a:cs typeface="Consolas" panose="020B0609020204030204" pitchFamily="49" charset="0"/>
              </a:rPr>
              <a:t>i</a:t>
            </a:r>
            <a:r>
              <a:rPr lang="en-ID" sz="1000" dirty="0">
                <a:solidFill>
                  <a:srgbClr val="FF0000"/>
                </a:solidFill>
                <a:latin typeface="Consolas" panose="020B0609020204030204" pitchFamily="49" charset="0"/>
                <a:cs typeface="Consolas" panose="020B0609020204030204" pitchFamily="49" charset="0"/>
              </a:rPr>
              <a:t>].</a:t>
            </a:r>
            <a:r>
              <a:rPr lang="en-ID" sz="1000" dirty="0" err="1">
                <a:solidFill>
                  <a:srgbClr val="FF0000"/>
                </a:solidFill>
                <a:latin typeface="Consolas" panose="020B0609020204030204" pitchFamily="49" charset="0"/>
                <a:cs typeface="Consolas" panose="020B0609020204030204" pitchFamily="49" charset="0"/>
              </a:rPr>
              <a:t>desc</a:t>
            </a:r>
            <a:r>
              <a:rPr lang="en-ID" sz="1000" dirty="0">
                <a:solidFill>
                  <a:srgbClr val="FF0000"/>
                </a:solidFill>
                <a:latin typeface="Consolas" panose="020B0609020204030204" pitchFamily="49" charset="0"/>
                <a:cs typeface="Consolas" panose="020B0609020204030204" pitchFamily="49" charset="0"/>
              </a:rPr>
              <a:t>),</a:t>
            </a:r>
          </a:p>
          <a:p>
            <a:pPr marL="0" indent="0">
              <a:buNone/>
            </a:pPr>
            <a:r>
              <a:rPr lang="en-ID" sz="1000" dirty="0">
                <a:solidFill>
                  <a:srgbClr val="FF0000"/>
                </a:solidFill>
                <a:latin typeface="Consolas" panose="020B0609020204030204" pitchFamily="49" charset="0"/>
                <a:cs typeface="Consolas" panose="020B0609020204030204" pitchFamily="49" charset="0"/>
              </a:rPr>
              <a:t>              )            </a:t>
            </a:r>
          </a:p>
          <a:p>
            <a:pPr marL="0" indent="0">
              <a:buNone/>
            </a:pPr>
            <a:r>
              <a:rPr lang="en-ID" sz="1000" dirty="0">
                <a:solidFill>
                  <a:srgbClr val="FF0000"/>
                </a:solidFill>
                <a:latin typeface="Consolas" panose="020B0609020204030204" pitchFamily="49" charset="0"/>
                <a:cs typeface="Consolas" panose="020B0609020204030204" pitchFamily="49" charset="0"/>
              </a:rPr>
              <a:t>            ]</a:t>
            </a:r>
          </a:p>
          <a:p>
            <a:pPr marL="0" indent="0">
              <a:buNone/>
            </a:pPr>
            <a:r>
              <a:rPr lang="en-ID" sz="1000" dirty="0">
                <a:solidFill>
                  <a:srgbClr val="FF0000"/>
                </a:solidFill>
                <a:latin typeface="Consolas" panose="020B0609020204030204" pitchFamily="49" charset="0"/>
                <a:cs typeface="Consolas" panose="020B0609020204030204" pitchFamily="49" charset="0"/>
              </a:rPr>
              <a:t>          ) </a:t>
            </a:r>
          </a:p>
          <a:p>
            <a:pPr marL="0" indent="0">
              <a:buNone/>
            </a:pPr>
            <a:r>
              <a:rPr lang="en-ID" sz="1000" dirty="0">
                <a:solidFill>
                  <a:srgbClr val="FF0000"/>
                </a:solidFill>
                <a:latin typeface="Consolas" panose="020B0609020204030204" pitchFamily="49" charset="0"/>
                <a:cs typeface="Consolas" panose="020B0609020204030204" pitchFamily="49" charset="0"/>
              </a:rPr>
              <a:t>        )</a:t>
            </a:r>
          </a:p>
          <a:p>
            <a:pPr marL="0" indent="0">
              <a:buNone/>
            </a:pPr>
            <a:r>
              <a:rPr lang="en-ID" sz="1000" dirty="0">
                <a:solidFill>
                  <a:srgbClr val="FF0000"/>
                </a:solidFill>
                <a:latin typeface="Consolas" panose="020B0609020204030204" pitchFamily="49" charset="0"/>
                <a:cs typeface="Consolas" panose="020B0609020204030204" pitchFamily="49" charset="0"/>
              </a:rPr>
              <a:t>      );</a:t>
            </a:r>
          </a:p>
          <a:p>
            <a:pPr marL="0" indent="0">
              <a:buNone/>
            </a:pPr>
            <a:r>
              <a:rPr lang="en-ID" sz="1000" dirty="0">
                <a:solidFill>
                  <a:srgbClr val="FF0000"/>
                </a:solidFill>
                <a:latin typeface="Consolas" panose="020B0609020204030204" pitchFamily="49" charset="0"/>
                <a:cs typeface="Consolas" panose="020B0609020204030204" pitchFamily="49" charset="0"/>
              </a:rPr>
              <a:t>      </a:t>
            </a:r>
            <a:r>
              <a:rPr lang="en-ID" sz="1000" dirty="0" err="1">
                <a:solidFill>
                  <a:srgbClr val="FF0000"/>
                </a:solidFill>
                <a:latin typeface="Consolas" panose="020B0609020204030204" pitchFamily="49" charset="0"/>
                <a:cs typeface="Consolas" panose="020B0609020204030204" pitchFamily="49" charset="0"/>
              </a:rPr>
              <a:t>temp.add</a:t>
            </a:r>
            <a:r>
              <a:rPr lang="en-ID" sz="1000" dirty="0">
                <a:solidFill>
                  <a:srgbClr val="FF0000"/>
                </a:solidFill>
                <a:latin typeface="Consolas" panose="020B0609020204030204" pitchFamily="49" charset="0"/>
                <a:cs typeface="Consolas" panose="020B0609020204030204" pitchFamily="49" charset="0"/>
              </a:rPr>
              <a:t>(w);</a:t>
            </a:r>
          </a:p>
          <a:p>
            <a:pPr marL="0" indent="0">
              <a:buNone/>
            </a:pPr>
            <a:r>
              <a:rPr lang="en-ID" sz="1000" dirty="0">
                <a:solidFill>
                  <a:srgbClr val="FF0000"/>
                </a:solidFill>
                <a:latin typeface="Consolas" panose="020B0609020204030204" pitchFamily="49" charset="0"/>
                <a:cs typeface="Consolas" panose="020B0609020204030204" pitchFamily="49" charset="0"/>
              </a:rPr>
              <a:t>      </a:t>
            </a:r>
            <a:r>
              <a:rPr lang="en-ID" sz="1000" dirty="0" err="1">
                <a:solidFill>
                  <a:srgbClr val="FF0000"/>
                </a:solidFill>
                <a:latin typeface="Consolas" panose="020B0609020204030204" pitchFamily="49" charset="0"/>
                <a:cs typeface="Consolas" panose="020B0609020204030204" pitchFamily="49" charset="0"/>
              </a:rPr>
              <a:t>i</a:t>
            </a:r>
            <a:r>
              <a:rPr lang="en-ID" sz="1000" dirty="0">
                <a:solidFill>
                  <a:srgbClr val="FF0000"/>
                </a:solidFill>
                <a:latin typeface="Consolas" panose="020B0609020204030204" pitchFamily="49" charset="0"/>
                <a:cs typeface="Consolas" panose="020B0609020204030204" pitchFamily="49" charset="0"/>
              </a:rPr>
              <a:t>++;</a:t>
            </a:r>
          </a:p>
          <a:p>
            <a:pPr marL="0" indent="0">
              <a:buNone/>
            </a:pPr>
            <a:r>
              <a:rPr lang="en-ID" sz="1000" dirty="0">
                <a:solidFill>
                  <a:srgbClr val="FF0000"/>
                </a:solidFill>
                <a:latin typeface="Consolas" panose="020B0609020204030204" pitchFamily="49" charset="0"/>
                <a:cs typeface="Consolas" panose="020B0609020204030204" pitchFamily="49" charset="0"/>
              </a:rPr>
              <a:t>    }</a:t>
            </a:r>
          </a:p>
          <a:p>
            <a:pPr marL="0" indent="0">
              <a:buNone/>
            </a:pPr>
            <a:r>
              <a:rPr lang="en-ID" sz="1000" dirty="0">
                <a:solidFill>
                  <a:srgbClr val="FF0000"/>
                </a:solidFill>
                <a:latin typeface="Consolas" panose="020B0609020204030204" pitchFamily="49" charset="0"/>
                <a:cs typeface="Consolas" panose="020B0609020204030204" pitchFamily="49" charset="0"/>
              </a:rPr>
              <a:t>    return temp;</a:t>
            </a:r>
          </a:p>
          <a:p>
            <a:pPr marL="0" indent="0">
              <a:buNone/>
            </a:pPr>
            <a:r>
              <a:rPr lang="en-ID" sz="1000" dirty="0">
                <a:solidFill>
                  <a:srgbClr val="FF0000"/>
                </a:solidFill>
                <a:latin typeface="Consolas" panose="020B0609020204030204" pitchFamily="49" charset="0"/>
                <a:cs typeface="Consolas" panose="020B0609020204030204" pitchFamily="49" charset="0"/>
              </a:rPr>
              <a:t>  }</a:t>
            </a:r>
            <a:endParaRPr lang="en-US" sz="1000" dirty="0">
              <a:solidFill>
                <a:srgbClr val="FF0000"/>
              </a:solidFill>
            </a:endParaRPr>
          </a:p>
        </p:txBody>
      </p:sp>
    </p:spTree>
    <p:extLst>
      <p:ext uri="{BB962C8B-B14F-4D97-AF65-F5344CB8AC3E}">
        <p14:creationId xmlns:p14="http://schemas.microsoft.com/office/powerpoint/2010/main" val="1221487103"/>
      </p:ext>
    </p:extLst>
  </p:cSld>
  <p:clrMapOvr>
    <a:masterClrMapping/>
  </p:clrMapOvr>
</p:sld>
</file>

<file path=ppt/theme/theme1.xml><?xml version="1.0" encoding="utf-8"?>
<a:theme xmlns:a="http://schemas.openxmlformats.org/drawingml/2006/main" name="Informatik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c1d0b2c-b291-488c-b9ea-555b90e90dd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CDBB0EA5517DF4B873B215CB2C55DE6" ma:contentTypeVersion="9" ma:contentTypeDescription="Create a new document." ma:contentTypeScope="" ma:versionID="51f779b7b893cf6f3ca6b8ee7e4debec">
  <xsd:schema xmlns:xsd="http://www.w3.org/2001/XMLSchema" xmlns:xs="http://www.w3.org/2001/XMLSchema" xmlns:p="http://schemas.microsoft.com/office/2006/metadata/properties" xmlns:ns3="8c1d0b2c-b291-488c-b9ea-555b90e90dd0" xmlns:ns4="0ce56259-bc12-439c-b989-b992e1b68cdd" targetNamespace="http://schemas.microsoft.com/office/2006/metadata/properties" ma:root="true" ma:fieldsID="0f8f486a0de5d80aecdaff76f0c6000d" ns3:_="" ns4:_="">
    <xsd:import namespace="8c1d0b2c-b291-488c-b9ea-555b90e90dd0"/>
    <xsd:import namespace="0ce56259-bc12-439c-b989-b992e1b68cd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1d0b2c-b291-488c-b9ea-555b90e90d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e56259-bc12-439c-b989-b992e1b68c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0ce56259-bc12-439c-b989-b992e1b68cdd"/>
    <ds:schemaRef ds:uri="http://www.w3.org/XML/1998/namespace"/>
    <ds:schemaRef ds:uri="http://schemas.microsoft.com/office/2006/metadata/properties"/>
    <ds:schemaRef ds:uri="http://purl.org/dc/elements/1.1/"/>
    <ds:schemaRef ds:uri="8c1d0b2c-b291-488c-b9ea-555b90e90dd0"/>
    <ds:schemaRef ds:uri="http://schemas.microsoft.com/office/infopath/2007/PartnerControls"/>
    <ds:schemaRef ds:uri="http://purl.org/dc/term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3AC2BA63-42C4-4CB8-B003-40EE8FEE79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1d0b2c-b291-488c-b9ea-555b90e90dd0"/>
    <ds:schemaRef ds:uri="0ce56259-bc12-439c-b989-b992e1b68c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Informatika.potx</Template>
  <TotalTime>31390</TotalTime>
  <Words>2704</Words>
  <Application>Microsoft Office PowerPoint</Application>
  <PresentationFormat>On-screen Show (16:9)</PresentationFormat>
  <Paragraphs>388</Paragraphs>
  <Slides>31</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Consolas</vt:lpstr>
      <vt:lpstr>Roboto</vt:lpstr>
      <vt:lpstr>Informatika</vt:lpstr>
      <vt:lpstr>Layout and Widget part 2</vt:lpstr>
      <vt:lpstr>LIST VIEW</vt:lpstr>
      <vt:lpstr> List View</vt:lpstr>
      <vt:lpstr> Preparation</vt:lpstr>
      <vt:lpstr>Sample data</vt:lpstr>
      <vt:lpstr>List widget function</vt:lpstr>
      <vt:lpstr>The ListView</vt:lpstr>
      <vt:lpstr>ShadowGenerator </vt:lpstr>
      <vt:lpstr>Answers </vt:lpstr>
      <vt:lpstr>TextField</vt:lpstr>
      <vt:lpstr>TextField </vt:lpstr>
      <vt:lpstr>Re-arrange recipe</vt:lpstr>
      <vt:lpstr>recipe.dart reorganized</vt:lpstr>
      <vt:lpstr>New screen. addrecipe.dart. Stateful.</vt:lpstr>
      <vt:lpstr>Add Text field with controller</vt:lpstr>
      <vt:lpstr>onChanged and setState</vt:lpstr>
      <vt:lpstr>onChanged and setState</vt:lpstr>
      <vt:lpstr>onSubmitted and setState</vt:lpstr>
      <vt:lpstr>BUTTONs</vt:lpstr>
      <vt:lpstr>Buttons</vt:lpstr>
      <vt:lpstr>ButtonStyle</vt:lpstr>
      <vt:lpstr>MaterialStateProperty</vt:lpstr>
      <vt:lpstr>Example</vt:lpstr>
      <vt:lpstr>Add recipe</vt:lpstr>
      <vt:lpstr>Adding Alert Dialog</vt:lpstr>
      <vt:lpstr>Button with Icon</vt:lpstr>
      <vt:lpstr>DROPDOWN BUTTON</vt:lpstr>
      <vt:lpstr>DropDownButton</vt:lpstr>
      <vt:lpstr>EXERCISE</vt:lpstr>
      <vt:lpstr>Exercise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Fikri Baharuddin</cp:lastModifiedBy>
  <cp:revision>1119</cp:revision>
  <dcterms:created xsi:type="dcterms:W3CDTF">2010-04-12T23:12:02Z</dcterms:created>
  <dcterms:modified xsi:type="dcterms:W3CDTF">2025-03-13T01:28:21Z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0x0101004CDBB0EA5517DF4B873B215CB2C55DE6</vt:lpwstr>
  </property>
</Properties>
</file>